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6"/>
  </p:notesMasterIdLst>
  <p:handoutMasterIdLst>
    <p:handoutMasterId r:id="rId27"/>
  </p:handoutMasterIdLst>
  <p:sldIdLst>
    <p:sldId id="341" r:id="rId2"/>
    <p:sldId id="350" r:id="rId3"/>
    <p:sldId id="261" r:id="rId4"/>
    <p:sldId id="262" r:id="rId5"/>
    <p:sldId id="263" r:id="rId6"/>
    <p:sldId id="265" r:id="rId7"/>
    <p:sldId id="267" r:id="rId8"/>
    <p:sldId id="333" r:id="rId9"/>
    <p:sldId id="277" r:id="rId10"/>
    <p:sldId id="278" r:id="rId11"/>
    <p:sldId id="335" r:id="rId12"/>
    <p:sldId id="337" r:id="rId13"/>
    <p:sldId id="351" r:id="rId14"/>
    <p:sldId id="334" r:id="rId15"/>
    <p:sldId id="340" r:id="rId16"/>
    <p:sldId id="343" r:id="rId17"/>
    <p:sldId id="342" r:id="rId18"/>
    <p:sldId id="347" r:id="rId19"/>
    <p:sldId id="339" r:id="rId20"/>
    <p:sldId id="338" r:id="rId21"/>
    <p:sldId id="275" r:id="rId22"/>
    <p:sldId id="349" r:id="rId23"/>
    <p:sldId id="348" r:id="rId24"/>
    <p:sldId id="298" r:id="rId25"/>
  </p:sldIdLst>
  <p:sldSz cx="9144000" cy="5143500" type="screen16x9"/>
  <p:notesSz cx="9296400" cy="14782800"/>
  <p:embeddedFontLst>
    <p:embeddedFont>
      <p:font typeface="Arial Black" panose="020B0A04020102020204" pitchFamily="34" charset="0"/>
      <p:bold r:id="rId28"/>
    </p:embeddedFont>
    <p:embeddedFont>
      <p:font typeface="Avenir Next LT Pro" panose="020B0504020202020204" pitchFamily="34" charset="0"/>
      <p:regular r:id="rId29"/>
      <p:bold r:id="rId30"/>
      <p:italic r:id="rId31"/>
      <p:boldItalic r:id="rId32"/>
    </p:embeddedFont>
    <p:embeddedFont>
      <p:font typeface="Avenir Next LT Pro Demi" panose="020B0704020202020204" pitchFamily="34" charset="0"/>
      <p:bold r:id="rId33"/>
      <p:boldItalic r:id="rId34"/>
    </p:embeddedFont>
    <p:embeddedFont>
      <p:font typeface="Avenir Next LT Pro Light" panose="020B0304020202020204" pitchFamily="34" charset="0"/>
      <p:regular r:id="rId35"/>
      <p:italic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14DF9D-93F9-4436-9A66-DF0C673545D7}">
          <p14:sldIdLst/>
        </p14:section>
        <p14:section name="Untitled Section" id="{676B566C-F70E-42BD-8ADC-158C55640561}">
          <p14:sldIdLst>
            <p14:sldId id="341"/>
            <p14:sldId id="350"/>
            <p14:sldId id="261"/>
            <p14:sldId id="262"/>
            <p14:sldId id="263"/>
            <p14:sldId id="265"/>
            <p14:sldId id="267"/>
            <p14:sldId id="333"/>
            <p14:sldId id="277"/>
            <p14:sldId id="278"/>
            <p14:sldId id="335"/>
            <p14:sldId id="337"/>
            <p14:sldId id="351"/>
            <p14:sldId id="334"/>
            <p14:sldId id="340"/>
            <p14:sldId id="343"/>
            <p14:sldId id="342"/>
            <p14:sldId id="347"/>
            <p14:sldId id="339"/>
            <p14:sldId id="338"/>
            <p14:sldId id="275"/>
            <p14:sldId id="349"/>
            <p14:sldId id="348"/>
            <p14:sldId id="29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4656"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B3E"/>
    <a:srgbClr val="CDDECF"/>
    <a:srgbClr val="E8EFE9"/>
    <a:srgbClr val="37B4F2"/>
    <a:srgbClr val="FF2600"/>
    <a:srgbClr val="990000"/>
    <a:srgbClr val="993300"/>
    <a:srgbClr val="AA0000"/>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86134" autoAdjust="0"/>
  </p:normalViewPr>
  <p:slideViewPr>
    <p:cSldViewPr snapToGrid="0">
      <p:cViewPr varScale="1">
        <p:scale>
          <a:sx n="86" d="100"/>
          <a:sy n="86" d="100"/>
        </p:scale>
        <p:origin x="948" y="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12930"/>
    </p:cViewPr>
  </p:sorterViewPr>
  <p:notesViewPr>
    <p:cSldViewPr snapToGrid="0">
      <p:cViewPr varScale="1">
        <p:scale>
          <a:sx n="117" d="100"/>
          <a:sy n="117" d="100"/>
        </p:scale>
        <p:origin x="4860" y="84"/>
      </p:cViewPr>
      <p:guideLst>
        <p:guide orient="horz" pos="4656"/>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150</a:t>
            </a:r>
            <a:r>
              <a:rPr lang="en-US" baseline="0" dirty="0"/>
              <a:t> Day Hospitalization*</a:t>
            </a:r>
            <a:endParaRPr lang="en-US" dirty="0"/>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6778168850801778"/>
          <c:y val="0.14592616895110333"/>
          <c:w val="0.79982726319987385"/>
          <c:h val="0.66218892777291716"/>
        </c:manualLayout>
      </c:layout>
      <c:barChart>
        <c:barDir val="col"/>
        <c:grouping val="stacked"/>
        <c:varyColors val="0"/>
        <c:ser>
          <c:idx val="0"/>
          <c:order val="0"/>
          <c:tx>
            <c:strRef>
              <c:f>Sheet1!$B$1</c:f>
              <c:strCache>
                <c:ptCount val="1"/>
                <c:pt idx="0">
                  <c:v>Days 1 - 60</c:v>
                </c:pt>
              </c:strCache>
            </c:strRef>
          </c:tx>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c:f>
              <c:strCache>
                <c:ptCount val="1"/>
                <c:pt idx="0">
                  <c:v>Medicare Part A</c:v>
                </c:pt>
              </c:strCache>
            </c:strRef>
          </c:cat>
          <c:val>
            <c:numRef>
              <c:f>Sheet1!$B$2</c:f>
              <c:numCache>
                <c:formatCode>"$"#,##0_);[Red]\("$"#,##0\)</c:formatCode>
                <c:ptCount val="1"/>
                <c:pt idx="0">
                  <c:v>1556</c:v>
                </c:pt>
              </c:numCache>
            </c:numRef>
          </c:val>
          <c:extLst>
            <c:ext xmlns:c16="http://schemas.microsoft.com/office/drawing/2014/chart" uri="{C3380CC4-5D6E-409C-BE32-E72D297353CC}">
              <c16:uniqueId val="{00000000-D6C2-4FC3-BC36-38CA61D9080D}"/>
            </c:ext>
          </c:extLst>
        </c:ser>
        <c:ser>
          <c:idx val="1"/>
          <c:order val="1"/>
          <c:tx>
            <c:strRef>
              <c:f>Sheet1!$C$1</c:f>
              <c:strCache>
                <c:ptCount val="1"/>
                <c:pt idx="0">
                  <c:v>Days 61 - 90</c:v>
                </c:pt>
              </c:strCache>
            </c:strRef>
          </c:tx>
          <c:spPr>
            <a:solidFill>
              <a:srgbClr val="9933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c:f>
              <c:strCache>
                <c:ptCount val="1"/>
                <c:pt idx="0">
                  <c:v>Medicare Part A</c:v>
                </c:pt>
              </c:strCache>
            </c:strRef>
          </c:cat>
          <c:val>
            <c:numRef>
              <c:f>Sheet1!$C$2</c:f>
              <c:numCache>
                <c:formatCode>"$"#,##0_);[Red]\("$"#,##0\)</c:formatCode>
                <c:ptCount val="1"/>
                <c:pt idx="0">
                  <c:v>11670</c:v>
                </c:pt>
              </c:numCache>
            </c:numRef>
          </c:val>
          <c:extLst>
            <c:ext xmlns:c16="http://schemas.microsoft.com/office/drawing/2014/chart" uri="{C3380CC4-5D6E-409C-BE32-E72D297353CC}">
              <c16:uniqueId val="{00000001-D6C2-4FC3-BC36-38CA61D9080D}"/>
            </c:ext>
          </c:extLst>
        </c:ser>
        <c:ser>
          <c:idx val="2"/>
          <c:order val="2"/>
          <c:tx>
            <c:strRef>
              <c:f>Sheet1!$D$1</c:f>
              <c:strCache>
                <c:ptCount val="1"/>
                <c:pt idx="0">
                  <c:v>Days 91 - 150</c:v>
                </c:pt>
              </c:strCache>
            </c:strRef>
          </c:tx>
          <c:spPr>
            <a:solidFill>
              <a:srgbClr val="99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c:f>
              <c:strCache>
                <c:ptCount val="1"/>
                <c:pt idx="0">
                  <c:v>Medicare Part A</c:v>
                </c:pt>
              </c:strCache>
            </c:strRef>
          </c:cat>
          <c:val>
            <c:numRef>
              <c:f>Sheet1!$D$2</c:f>
              <c:numCache>
                <c:formatCode>General</c:formatCode>
                <c:ptCount val="1"/>
                <c:pt idx="0">
                  <c:v>46680</c:v>
                </c:pt>
              </c:numCache>
            </c:numRef>
          </c:val>
          <c:extLst>
            <c:ext xmlns:c16="http://schemas.microsoft.com/office/drawing/2014/chart" uri="{C3380CC4-5D6E-409C-BE32-E72D297353CC}">
              <c16:uniqueId val="{00000002-D6C2-4FC3-BC36-38CA61D9080D}"/>
            </c:ext>
          </c:extLst>
        </c:ser>
        <c:dLbls>
          <c:showLegendKey val="0"/>
          <c:showVal val="0"/>
          <c:showCatName val="0"/>
          <c:showSerName val="0"/>
          <c:showPercent val="0"/>
          <c:showBubbleSize val="0"/>
        </c:dLbls>
        <c:gapWidth val="150"/>
        <c:overlap val="100"/>
        <c:axId val="1747631199"/>
        <c:axId val="1747650751"/>
      </c:barChart>
      <c:catAx>
        <c:axId val="174763119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1747650751"/>
        <c:crosses val="autoZero"/>
        <c:auto val="1"/>
        <c:lblAlgn val="ctr"/>
        <c:lblOffset val="100"/>
        <c:noMultiLvlLbl val="0"/>
      </c:catAx>
      <c:valAx>
        <c:axId val="1747650751"/>
        <c:scaling>
          <c:orientation val="minMax"/>
          <c:max val="75000"/>
          <c:min val="0"/>
        </c:scaling>
        <c:delete val="0"/>
        <c:axPos val="l"/>
        <c:majorGridlines>
          <c:spPr>
            <a:ln w="9525" cap="flat" cmpd="sng" algn="ctr">
              <a:solidFill>
                <a:schemeClr val="lt1">
                  <a:lumMod val="95000"/>
                  <a:alpha val="10000"/>
                </a:schemeClr>
              </a:solidFill>
              <a:round/>
            </a:ln>
            <a:effectLst/>
          </c:spPr>
        </c:majorGridlines>
        <c:numFmt formatCode="&quot;$&quot;#,##0" sourceLinked="0"/>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2000" b="1" i="0" u="none" strike="noStrike" kern="1200" baseline="0">
                <a:solidFill>
                  <a:schemeClr val="lt1">
                    <a:lumMod val="85000"/>
                  </a:schemeClr>
                </a:solidFill>
                <a:latin typeface="+mn-lt"/>
                <a:ea typeface="+mn-ea"/>
                <a:cs typeface="+mn-cs"/>
              </a:defRPr>
            </a:pPr>
            <a:endParaRPr lang="en-US"/>
          </a:p>
        </c:txPr>
        <c:crossAx val="1747631199"/>
        <c:crosses val="autoZero"/>
        <c:crossBetween val="between"/>
      </c:valAx>
      <c:spPr>
        <a:noFill/>
        <a:ln>
          <a:noFill/>
        </a:ln>
        <a:effectLst/>
      </c:spPr>
    </c:plotArea>
    <c:legend>
      <c:legendPos val="b"/>
      <c:layout>
        <c:manualLayout>
          <c:xMode val="edge"/>
          <c:yMode val="edge"/>
          <c:x val="5.0418278103929591E-2"/>
          <c:y val="0.89643578395245305"/>
          <c:w val="0.89916344379214086"/>
          <c:h val="0.1001973364440556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 $50,000</a:t>
            </a:r>
            <a:r>
              <a:rPr lang="en-US" baseline="0" dirty="0"/>
              <a:t> Outpatient &amp; Medical Expenses*</a:t>
            </a:r>
            <a:endParaRPr lang="en-US" dirty="0"/>
          </a:p>
        </c:rich>
      </c:tx>
      <c:layout>
        <c:manualLayout>
          <c:xMode val="edge"/>
          <c:yMode val="edge"/>
          <c:x val="0.15098633872179404"/>
          <c:y val="1.893939393939394E-2"/>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6778168850801778"/>
          <c:y val="0.25078715854962574"/>
          <c:w val="0.79982726319987385"/>
          <c:h val="0.55732793817439485"/>
        </c:manualLayout>
      </c:layout>
      <c:barChart>
        <c:barDir val="col"/>
        <c:grouping val="stacked"/>
        <c:varyColors val="0"/>
        <c:ser>
          <c:idx val="0"/>
          <c:order val="0"/>
          <c:tx>
            <c:strRef>
              <c:f>Sheet1!$B$1</c:f>
              <c:strCache>
                <c:ptCount val="1"/>
                <c:pt idx="0">
                  <c:v>Part B Deductible</c:v>
                </c:pt>
              </c:strCache>
            </c:strRef>
          </c:tx>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c:f>
              <c:strCache>
                <c:ptCount val="1"/>
                <c:pt idx="0">
                  <c:v>Medicare Part B</c:v>
                </c:pt>
              </c:strCache>
            </c:strRef>
          </c:cat>
          <c:val>
            <c:numRef>
              <c:f>Sheet1!$B$2</c:f>
              <c:numCache>
                <c:formatCode>"$"#,##0_);[Red]\("$"#,##0\)</c:formatCode>
                <c:ptCount val="1"/>
                <c:pt idx="0">
                  <c:v>233</c:v>
                </c:pt>
              </c:numCache>
            </c:numRef>
          </c:val>
          <c:extLst>
            <c:ext xmlns:c16="http://schemas.microsoft.com/office/drawing/2014/chart" uri="{C3380CC4-5D6E-409C-BE32-E72D297353CC}">
              <c16:uniqueId val="{00000000-B2C3-42F5-A9AF-0F9F8B53C03A}"/>
            </c:ext>
          </c:extLst>
        </c:ser>
        <c:ser>
          <c:idx val="1"/>
          <c:order val="1"/>
          <c:tx>
            <c:strRef>
              <c:f>Sheet1!$C$1</c:f>
              <c:strCache>
                <c:ptCount val="1"/>
                <c:pt idx="0">
                  <c:v>20% Coinsurance</c:v>
                </c:pt>
              </c:strCache>
            </c:strRef>
          </c:tx>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9933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B2C3-42F5-A9AF-0F9F8B53C03A}"/>
              </c:ext>
            </c:extLst>
          </c:dPt>
          <c:cat>
            <c:strRef>
              <c:f>Sheet1!$A$2</c:f>
              <c:strCache>
                <c:ptCount val="1"/>
                <c:pt idx="0">
                  <c:v>Medicare Part B</c:v>
                </c:pt>
              </c:strCache>
            </c:strRef>
          </c:cat>
          <c:val>
            <c:numRef>
              <c:f>Sheet1!$C$2</c:f>
              <c:numCache>
                <c:formatCode>"$"#,##0_);[Red]\("$"#,##0\)</c:formatCode>
                <c:ptCount val="1"/>
                <c:pt idx="0">
                  <c:v>10100</c:v>
                </c:pt>
              </c:numCache>
            </c:numRef>
          </c:val>
          <c:extLst>
            <c:ext xmlns:c16="http://schemas.microsoft.com/office/drawing/2014/chart" uri="{C3380CC4-5D6E-409C-BE32-E72D297353CC}">
              <c16:uniqueId val="{00000001-B2C3-42F5-A9AF-0F9F8B53C03A}"/>
            </c:ext>
          </c:extLst>
        </c:ser>
        <c:dLbls>
          <c:showLegendKey val="0"/>
          <c:showVal val="0"/>
          <c:showCatName val="0"/>
          <c:showSerName val="0"/>
          <c:showPercent val="0"/>
          <c:showBubbleSize val="0"/>
        </c:dLbls>
        <c:gapWidth val="150"/>
        <c:overlap val="100"/>
        <c:axId val="1747631199"/>
        <c:axId val="1747650751"/>
      </c:barChart>
      <c:catAx>
        <c:axId val="174763119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crossAx val="1747650751"/>
        <c:crosses val="autoZero"/>
        <c:auto val="1"/>
        <c:lblAlgn val="ctr"/>
        <c:lblOffset val="100"/>
        <c:noMultiLvlLbl val="0"/>
      </c:catAx>
      <c:valAx>
        <c:axId val="1747650751"/>
        <c:scaling>
          <c:orientation val="minMax"/>
          <c:max val="12500"/>
          <c:min val="0"/>
        </c:scaling>
        <c:delete val="0"/>
        <c:axPos val="l"/>
        <c:majorGridlines>
          <c:spPr>
            <a:ln w="9525" cap="flat" cmpd="sng" algn="ctr">
              <a:solidFill>
                <a:schemeClr val="lt1">
                  <a:lumMod val="95000"/>
                  <a:alpha val="10000"/>
                </a:schemeClr>
              </a:solidFill>
              <a:round/>
            </a:ln>
            <a:effectLst/>
          </c:spPr>
        </c:majorGridlines>
        <c:numFmt formatCode="&quot;$&quot;#,##0" sourceLinked="0"/>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2000" b="1" i="0" u="none" strike="noStrike" kern="1200" baseline="0">
                <a:solidFill>
                  <a:schemeClr val="lt1">
                    <a:lumMod val="85000"/>
                  </a:schemeClr>
                </a:solidFill>
                <a:latin typeface="+mn-lt"/>
                <a:ea typeface="+mn-ea"/>
                <a:cs typeface="+mn-cs"/>
              </a:defRPr>
            </a:pPr>
            <a:endParaRPr lang="en-US"/>
          </a:p>
        </c:txPr>
        <c:crossAx val="1747631199"/>
        <c:crosses val="autoZero"/>
        <c:crossBetween val="between"/>
      </c:valAx>
      <c:spPr>
        <a:noFill/>
        <a:ln>
          <a:noFill/>
        </a:ln>
        <a:effectLst/>
      </c:spPr>
    </c:plotArea>
    <c:legend>
      <c:legendPos val="b"/>
      <c:layout>
        <c:manualLayout>
          <c:xMode val="edge"/>
          <c:yMode val="edge"/>
          <c:x val="7.4212830286673526E-2"/>
          <c:y val="0.90288922691481743"/>
          <c:w val="0.86629731133431653"/>
          <c:h val="9.71109166909691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028844" cy="738162"/>
          </a:xfrm>
          <a:prstGeom prst="rect">
            <a:avLst/>
          </a:prstGeom>
        </p:spPr>
        <p:txBody>
          <a:bodyPr vert="horz" lIns="114713" tIns="57357" rIns="114713" bIns="57357" rtlCol="0"/>
          <a:lstStyle>
            <a:lvl1pPr algn="l">
              <a:defRPr sz="1600"/>
            </a:lvl1pPr>
          </a:lstStyle>
          <a:p>
            <a:endParaRPr lang="en-US" dirty="0"/>
          </a:p>
        </p:txBody>
      </p:sp>
      <p:sp>
        <p:nvSpPr>
          <p:cNvPr id="3" name="Date Placeholder 2"/>
          <p:cNvSpPr>
            <a:spLocks noGrp="1"/>
          </p:cNvSpPr>
          <p:nvPr>
            <p:ph type="dt" sz="quarter" idx="1"/>
          </p:nvPr>
        </p:nvSpPr>
        <p:spPr>
          <a:xfrm>
            <a:off x="5265541" y="3"/>
            <a:ext cx="4028844" cy="738162"/>
          </a:xfrm>
          <a:prstGeom prst="rect">
            <a:avLst/>
          </a:prstGeom>
        </p:spPr>
        <p:txBody>
          <a:bodyPr vert="horz" lIns="114713" tIns="57357" rIns="114713" bIns="57357" rtlCol="0"/>
          <a:lstStyle>
            <a:lvl1pPr algn="r">
              <a:defRPr sz="1600"/>
            </a:lvl1pPr>
          </a:lstStyle>
          <a:p>
            <a:fld id="{805318C7-78E8-4B7B-BA47-87FF0CCF3FD7}" type="datetimeFigureOut">
              <a:rPr lang="en-US" smtClean="0"/>
              <a:t>7/20/2023</a:t>
            </a:fld>
            <a:endParaRPr lang="en-US" dirty="0"/>
          </a:p>
        </p:txBody>
      </p:sp>
      <p:sp>
        <p:nvSpPr>
          <p:cNvPr id="4" name="Footer Placeholder 3"/>
          <p:cNvSpPr>
            <a:spLocks noGrp="1"/>
          </p:cNvSpPr>
          <p:nvPr>
            <p:ph type="ftr" sz="quarter" idx="2"/>
          </p:nvPr>
        </p:nvSpPr>
        <p:spPr>
          <a:xfrm>
            <a:off x="2" y="14042196"/>
            <a:ext cx="4028844" cy="738162"/>
          </a:xfrm>
          <a:prstGeom prst="rect">
            <a:avLst/>
          </a:prstGeom>
        </p:spPr>
        <p:txBody>
          <a:bodyPr vert="horz" lIns="114713" tIns="57357" rIns="114713" bIns="57357" rtlCol="0" anchor="b"/>
          <a:lstStyle>
            <a:lvl1pPr algn="l">
              <a:defRPr sz="1600"/>
            </a:lvl1pPr>
          </a:lstStyle>
          <a:p>
            <a:endParaRPr lang="en-US" dirty="0"/>
          </a:p>
        </p:txBody>
      </p:sp>
      <p:sp>
        <p:nvSpPr>
          <p:cNvPr id="5" name="Slide Number Placeholder 4"/>
          <p:cNvSpPr>
            <a:spLocks noGrp="1"/>
          </p:cNvSpPr>
          <p:nvPr>
            <p:ph type="sldNum" sz="quarter" idx="3"/>
          </p:nvPr>
        </p:nvSpPr>
        <p:spPr>
          <a:xfrm>
            <a:off x="5265541" y="14042196"/>
            <a:ext cx="4028844" cy="738162"/>
          </a:xfrm>
          <a:prstGeom prst="rect">
            <a:avLst/>
          </a:prstGeom>
        </p:spPr>
        <p:txBody>
          <a:bodyPr vert="horz" lIns="114713" tIns="57357" rIns="114713" bIns="57357" rtlCol="0" anchor="b"/>
          <a:lstStyle>
            <a:lvl1pPr algn="r">
              <a:defRPr sz="1600"/>
            </a:lvl1pPr>
          </a:lstStyle>
          <a:p>
            <a:fld id="{3AC775A9-A61D-477A-9660-718C59533436}" type="slidenum">
              <a:rPr lang="en-US" smtClean="0"/>
              <a:t>‹#›</a:t>
            </a:fld>
            <a:endParaRPr lang="en-US" dirty="0"/>
          </a:p>
        </p:txBody>
      </p:sp>
    </p:spTree>
    <p:extLst>
      <p:ext uri="{BB962C8B-B14F-4D97-AF65-F5344CB8AC3E}">
        <p14:creationId xmlns:p14="http://schemas.microsoft.com/office/powerpoint/2010/main" val="42374258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739140"/>
          </a:xfrm>
          <a:prstGeom prst="rect">
            <a:avLst/>
          </a:prstGeom>
        </p:spPr>
        <p:txBody>
          <a:bodyPr vert="horz" lIns="121263" tIns="60632" rIns="121263" bIns="60632" rtlCol="0"/>
          <a:lstStyle>
            <a:lvl1pPr algn="l">
              <a:defRPr sz="1700"/>
            </a:lvl1pPr>
          </a:lstStyle>
          <a:p>
            <a:endParaRPr lang="en-US" dirty="0"/>
          </a:p>
        </p:txBody>
      </p:sp>
      <p:sp>
        <p:nvSpPr>
          <p:cNvPr id="3" name="Date Placeholder 2"/>
          <p:cNvSpPr>
            <a:spLocks noGrp="1"/>
          </p:cNvSpPr>
          <p:nvPr>
            <p:ph type="dt" idx="1"/>
          </p:nvPr>
        </p:nvSpPr>
        <p:spPr>
          <a:xfrm>
            <a:off x="5265809" y="0"/>
            <a:ext cx="4028440" cy="739140"/>
          </a:xfrm>
          <a:prstGeom prst="rect">
            <a:avLst/>
          </a:prstGeom>
        </p:spPr>
        <p:txBody>
          <a:bodyPr vert="horz" lIns="121263" tIns="60632" rIns="121263" bIns="60632" rtlCol="0"/>
          <a:lstStyle>
            <a:lvl1pPr algn="r">
              <a:defRPr sz="1700"/>
            </a:lvl1pPr>
          </a:lstStyle>
          <a:p>
            <a:fld id="{FE4CDF28-E23A-4391-956A-06532A74065F}" type="datetimeFigureOut">
              <a:rPr lang="en-US" smtClean="0"/>
              <a:t>7/20/2023</a:t>
            </a:fld>
            <a:endParaRPr lang="en-US" dirty="0"/>
          </a:p>
        </p:txBody>
      </p:sp>
      <p:sp>
        <p:nvSpPr>
          <p:cNvPr id="4" name="Slide Image Placeholder 3"/>
          <p:cNvSpPr>
            <a:spLocks noGrp="1" noRot="1" noChangeAspect="1"/>
          </p:cNvSpPr>
          <p:nvPr>
            <p:ph type="sldImg" idx="2"/>
          </p:nvPr>
        </p:nvSpPr>
        <p:spPr>
          <a:xfrm>
            <a:off x="-279400" y="1111250"/>
            <a:ext cx="9855200" cy="5543550"/>
          </a:xfrm>
          <a:prstGeom prst="rect">
            <a:avLst/>
          </a:prstGeom>
          <a:noFill/>
          <a:ln w="12700">
            <a:solidFill>
              <a:prstClr val="black"/>
            </a:solidFill>
          </a:ln>
        </p:spPr>
        <p:txBody>
          <a:bodyPr vert="horz" lIns="121263" tIns="60632" rIns="121263" bIns="60632" rtlCol="0" anchor="ctr"/>
          <a:lstStyle/>
          <a:p>
            <a:endParaRPr lang="en-US" dirty="0"/>
          </a:p>
        </p:txBody>
      </p:sp>
      <p:sp>
        <p:nvSpPr>
          <p:cNvPr id="5" name="Notes Placeholder 4"/>
          <p:cNvSpPr>
            <a:spLocks noGrp="1"/>
          </p:cNvSpPr>
          <p:nvPr>
            <p:ph type="body" sz="quarter" idx="3"/>
          </p:nvPr>
        </p:nvSpPr>
        <p:spPr>
          <a:xfrm>
            <a:off x="929640" y="7021829"/>
            <a:ext cx="7437120" cy="6652260"/>
          </a:xfrm>
          <a:prstGeom prst="rect">
            <a:avLst/>
          </a:prstGeom>
        </p:spPr>
        <p:txBody>
          <a:bodyPr vert="horz" lIns="121263" tIns="60632" rIns="121263" bIns="6063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14041095"/>
            <a:ext cx="4028440" cy="739140"/>
          </a:xfrm>
          <a:prstGeom prst="rect">
            <a:avLst/>
          </a:prstGeom>
        </p:spPr>
        <p:txBody>
          <a:bodyPr vert="horz" lIns="121263" tIns="60632" rIns="121263" bIns="60632" rtlCol="0" anchor="b"/>
          <a:lstStyle>
            <a:lvl1pPr algn="l">
              <a:defRPr sz="1700"/>
            </a:lvl1pPr>
          </a:lstStyle>
          <a:p>
            <a:endParaRPr lang="en-US" dirty="0"/>
          </a:p>
        </p:txBody>
      </p:sp>
      <p:sp>
        <p:nvSpPr>
          <p:cNvPr id="7" name="Slide Number Placeholder 6"/>
          <p:cNvSpPr>
            <a:spLocks noGrp="1"/>
          </p:cNvSpPr>
          <p:nvPr>
            <p:ph type="sldNum" sz="quarter" idx="5"/>
          </p:nvPr>
        </p:nvSpPr>
        <p:spPr>
          <a:xfrm>
            <a:off x="5265809" y="14041095"/>
            <a:ext cx="4028440" cy="739140"/>
          </a:xfrm>
          <a:prstGeom prst="rect">
            <a:avLst/>
          </a:prstGeom>
        </p:spPr>
        <p:txBody>
          <a:bodyPr vert="horz" lIns="121263" tIns="60632" rIns="121263" bIns="60632" rtlCol="0" anchor="b"/>
          <a:lstStyle>
            <a:lvl1pPr algn="r">
              <a:defRPr sz="1700"/>
            </a:lvl1pPr>
          </a:lstStyle>
          <a:p>
            <a:fld id="{496EC0B1-4318-47FA-9E05-A562BF0EC272}" type="slidenum">
              <a:rPr lang="en-US" smtClean="0"/>
              <a:t>‹#›</a:t>
            </a:fld>
            <a:endParaRPr lang="en-US" dirty="0"/>
          </a:p>
        </p:txBody>
      </p:sp>
    </p:spTree>
    <p:extLst>
      <p:ext uri="{BB962C8B-B14F-4D97-AF65-F5344CB8AC3E}">
        <p14:creationId xmlns:p14="http://schemas.microsoft.com/office/powerpoint/2010/main" val="7970779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508"/>
              </a:spcBef>
            </a:pPr>
            <a:r>
              <a:rPr lang="en-US" sz="1300" dirty="0"/>
              <a:t>I am located in [City, State] and started my insurance career in [1977] as [an Agent].</a:t>
            </a:r>
          </a:p>
        </p:txBody>
      </p:sp>
      <p:sp>
        <p:nvSpPr>
          <p:cNvPr id="4" name="Slide Number Placeholder 3"/>
          <p:cNvSpPr>
            <a:spLocks noGrp="1"/>
          </p:cNvSpPr>
          <p:nvPr>
            <p:ph type="sldNum" sz="quarter" idx="10"/>
          </p:nvPr>
        </p:nvSpPr>
        <p:spPr/>
        <p:txBody>
          <a:bodyPr/>
          <a:lstStyle/>
          <a:p>
            <a:fld id="{496EC0B1-4318-47FA-9E05-A562BF0EC272}" type="slidenum">
              <a:rPr lang="en-US" smtClean="0"/>
              <a:t>1</a:t>
            </a:fld>
            <a:endParaRPr lang="en-US" dirty="0"/>
          </a:p>
        </p:txBody>
      </p:sp>
    </p:spTree>
    <p:extLst>
      <p:ext uri="{BB962C8B-B14F-4D97-AF65-F5344CB8AC3E}">
        <p14:creationId xmlns:p14="http://schemas.microsoft.com/office/powerpoint/2010/main" val="1452241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10</a:t>
            </a:fld>
            <a:endParaRPr lang="en-US" dirty="0"/>
          </a:p>
        </p:txBody>
      </p:sp>
    </p:spTree>
    <p:extLst>
      <p:ext uri="{BB962C8B-B14F-4D97-AF65-F5344CB8AC3E}">
        <p14:creationId xmlns:p14="http://schemas.microsoft.com/office/powerpoint/2010/main" val="406324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This deadline (3 months after) does not apply to beneficiaries with qualifying group health coverage. For those who’s birthday falls on the 1</a:t>
            </a:r>
            <a:r>
              <a:rPr lang="en-US" baseline="30000" dirty="0"/>
              <a:t>st</a:t>
            </a:r>
            <a:r>
              <a:rPr lang="en-US" dirty="0"/>
              <a:t> of the month, your coverage will begin the month prior to your birthday.</a:t>
            </a:r>
          </a:p>
        </p:txBody>
      </p:sp>
      <p:sp>
        <p:nvSpPr>
          <p:cNvPr id="4" name="Slide Number Placeholder 3"/>
          <p:cNvSpPr>
            <a:spLocks noGrp="1"/>
          </p:cNvSpPr>
          <p:nvPr>
            <p:ph type="sldNum" sz="quarter" idx="5"/>
          </p:nvPr>
        </p:nvSpPr>
        <p:spPr/>
        <p:txBody>
          <a:bodyPr/>
          <a:lstStyle/>
          <a:p>
            <a:fld id="{496EC0B1-4318-47FA-9E05-A562BF0EC272}" type="slidenum">
              <a:rPr lang="en-US" smtClean="0"/>
              <a:t>11</a:t>
            </a:fld>
            <a:endParaRPr lang="en-US" dirty="0"/>
          </a:p>
        </p:txBody>
      </p:sp>
    </p:spTree>
    <p:extLst>
      <p:ext uri="{BB962C8B-B14F-4D97-AF65-F5344CB8AC3E}">
        <p14:creationId xmlns:p14="http://schemas.microsoft.com/office/powerpoint/2010/main" val="143498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If you enroll during the month of your 65</a:t>
            </a:r>
            <a:r>
              <a:rPr lang="en-US" baseline="30000" dirty="0"/>
              <a:t>th</a:t>
            </a:r>
            <a:r>
              <a:rPr lang="en-US" dirty="0"/>
              <a:t> birthday or during the 3 months after, Your Part A and Part B effective dates will be different, which may eliminate some of your options in the future when it comes to changing coverage types. If you are required to enroll when you turn 65, It’s important to enroll before your birthday month to make sure you have the most flexibility to make changes in the future if the event ever arises that requires you to make changes to your coverage types..</a:t>
            </a:r>
          </a:p>
        </p:txBody>
      </p:sp>
      <p:sp>
        <p:nvSpPr>
          <p:cNvPr id="4" name="Slide Number Placeholder 3"/>
          <p:cNvSpPr>
            <a:spLocks noGrp="1"/>
          </p:cNvSpPr>
          <p:nvPr>
            <p:ph type="sldNum" sz="quarter" idx="5"/>
          </p:nvPr>
        </p:nvSpPr>
        <p:spPr/>
        <p:txBody>
          <a:bodyPr/>
          <a:lstStyle/>
          <a:p>
            <a:fld id="{496EC0B1-4318-47FA-9E05-A562BF0EC272}" type="slidenum">
              <a:rPr lang="en-US" smtClean="0"/>
              <a:t>12</a:t>
            </a:fld>
            <a:endParaRPr lang="en-US" dirty="0"/>
          </a:p>
        </p:txBody>
      </p:sp>
    </p:spTree>
    <p:extLst>
      <p:ext uri="{BB962C8B-B14F-4D97-AF65-F5344CB8AC3E}">
        <p14:creationId xmlns:p14="http://schemas.microsoft.com/office/powerpoint/2010/main" val="724538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EC0B1-4318-47FA-9E05-A562BF0EC272}" type="slidenum">
              <a:rPr lang="en-US" smtClean="0"/>
              <a:t>14</a:t>
            </a:fld>
            <a:endParaRPr lang="en-US" dirty="0"/>
          </a:p>
        </p:txBody>
      </p:sp>
    </p:spTree>
    <p:extLst>
      <p:ext uri="{BB962C8B-B14F-4D97-AF65-F5344CB8AC3E}">
        <p14:creationId xmlns:p14="http://schemas.microsoft.com/office/powerpoint/2010/main" val="4208441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Medicare Option 1 – remain active in Original Medicare A &amp; B which allows you to </a:t>
            </a:r>
            <a:r>
              <a:rPr lang="en-US" b="0" i="0" dirty="0">
                <a:solidFill>
                  <a:srgbClr val="323A45"/>
                </a:solidFill>
                <a:effectLst/>
                <a:latin typeface="Rubik"/>
              </a:rPr>
              <a:t>see any doctor or hospital that takes Medicare, anywhere in the U.S. In most cases, you don’t need prior approval for services or supplies. You can</a:t>
            </a:r>
            <a:r>
              <a:rPr lang="en-US" dirty="0"/>
              <a:t> optionally purchase a standardized Medigap and/or prescription drug plan to help lower your out-of-pocket share of costs. Some Medigap plans also cover emergency care outside of the U.S.</a:t>
            </a:r>
            <a:endParaRPr lang="en-US" b="0" i="0" dirty="0">
              <a:solidFill>
                <a:srgbClr val="323A45"/>
              </a:solidFill>
              <a:effectLst/>
              <a:latin typeface="Rubik"/>
            </a:endParaRPr>
          </a:p>
          <a:p>
            <a:endParaRPr lang="en-US" dirty="0"/>
          </a:p>
          <a:p>
            <a:endParaRPr lang="en-US" dirty="0"/>
          </a:p>
          <a:p>
            <a:r>
              <a:rPr lang="en-US" dirty="0"/>
              <a:t>Or </a:t>
            </a:r>
          </a:p>
          <a:p>
            <a:endParaRPr lang="en-US" dirty="0"/>
          </a:p>
          <a:p>
            <a:pPr algn="l">
              <a:buFont typeface="Arial" panose="020B0604020202020204" pitchFamily="34" charset="0"/>
              <a:buNone/>
            </a:pPr>
            <a:r>
              <a:rPr lang="en-US" dirty="0"/>
              <a:t>Option 2 – join Medicare Advantage, a Medicare-approved plan </a:t>
            </a:r>
            <a:r>
              <a:rPr lang="en-US" b="0" i="0" dirty="0">
                <a:solidFill>
                  <a:srgbClr val="323A45"/>
                </a:solidFill>
                <a:effectLst/>
                <a:latin typeface="Rubik"/>
              </a:rPr>
              <a:t>from a private company that offers an alternative to Original Medicare for your health and drug coverage. In most cases, you’ll need to use doctors who are in the plan’s network, and many times you will have to get a service or supply approved ahead of time for the plan to cover it. Similar to some Medigap plans, some Medicare Advantage plans provide a “supplemental” benefit that covers emergency and urgently needed services when traveling outside the U.S.</a:t>
            </a:r>
          </a:p>
          <a:p>
            <a:pPr algn="l">
              <a:buFont typeface="Arial" panose="020B0604020202020204" pitchFamily="34" charset="0"/>
              <a:buNone/>
            </a:pPr>
            <a:endParaRPr lang="en-US" b="0" i="0" dirty="0">
              <a:solidFill>
                <a:srgbClr val="323A45"/>
              </a:solidFill>
              <a:effectLst/>
              <a:latin typeface="Rubik"/>
            </a:endParaRPr>
          </a:p>
          <a:p>
            <a:pPr algn="l">
              <a:buFont typeface="Arial" panose="020B0604020202020204" pitchFamily="34" charset="0"/>
              <a:buNone/>
            </a:pPr>
            <a:r>
              <a:rPr lang="en-US" b="0" i="0" dirty="0">
                <a:solidFill>
                  <a:srgbClr val="323A45"/>
                </a:solidFill>
                <a:effectLst/>
                <a:latin typeface="Rubik"/>
              </a:rPr>
              <a:t>Lastly, a small percentage of you may not be required to opt in to either of these options and instead you may be able to supplement the out of-pocket costs of Medicare through your group insurance, which we will cover in more detail in a few minutes.</a:t>
            </a:r>
          </a:p>
          <a:p>
            <a:pPr algn="l">
              <a:buFont typeface="Arial" panose="020B0604020202020204" pitchFamily="34" charset="0"/>
              <a:buChar char="•"/>
            </a:pPr>
            <a:endParaRPr lang="en-US" b="0" i="0" dirty="0">
              <a:solidFill>
                <a:srgbClr val="323A45"/>
              </a:solidFill>
              <a:effectLst/>
              <a:latin typeface="Rubik"/>
            </a:endParaRPr>
          </a:p>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15</a:t>
            </a:fld>
            <a:endParaRPr lang="en-US" dirty="0"/>
          </a:p>
        </p:txBody>
      </p:sp>
    </p:spTree>
    <p:extLst>
      <p:ext uri="{BB962C8B-B14F-4D97-AF65-F5344CB8AC3E}">
        <p14:creationId xmlns:p14="http://schemas.microsoft.com/office/powerpoint/2010/main" val="2229170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496EC0B1-4318-47FA-9E05-A562BF0EC272}" type="slidenum">
              <a:rPr lang="en-US" smtClean="0"/>
              <a:t>16</a:t>
            </a:fld>
            <a:endParaRPr lang="en-US" dirty="0"/>
          </a:p>
        </p:txBody>
      </p:sp>
    </p:spTree>
    <p:extLst>
      <p:ext uri="{BB962C8B-B14F-4D97-AF65-F5344CB8AC3E}">
        <p14:creationId xmlns:p14="http://schemas.microsoft.com/office/powerpoint/2010/main" val="589772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Medicare and You</a:t>
            </a:r>
            <a:r>
              <a:rPr lang="en-US" baseline="0" dirty="0"/>
              <a:t> book</a:t>
            </a:r>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17</a:t>
            </a:fld>
            <a:endParaRPr lang="en-US" dirty="0"/>
          </a:p>
        </p:txBody>
      </p:sp>
    </p:spTree>
    <p:extLst>
      <p:ext uri="{BB962C8B-B14F-4D97-AF65-F5344CB8AC3E}">
        <p14:creationId xmlns:p14="http://schemas.microsoft.com/office/powerpoint/2010/main" val="985232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18</a:t>
            </a:fld>
            <a:endParaRPr lang="en-US" dirty="0"/>
          </a:p>
        </p:txBody>
      </p:sp>
    </p:spTree>
    <p:extLst>
      <p:ext uri="{BB962C8B-B14F-4D97-AF65-F5344CB8AC3E}">
        <p14:creationId xmlns:p14="http://schemas.microsoft.com/office/powerpoint/2010/main" val="88440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23A45"/>
                </a:solidFill>
                <a:effectLst/>
                <a:latin typeface="Rubik"/>
              </a:rPr>
              <a:t>You can sign up anytime while you or your spouse are still working for an employer with 20 or more employees, or up to 8 months after you or your spouse stop working, or when the job-based coverage ends, </a:t>
            </a:r>
            <a:r>
              <a:rPr lang="en-US" b="1" i="0" dirty="0">
                <a:solidFill>
                  <a:srgbClr val="323A45"/>
                </a:solidFill>
                <a:effectLst/>
                <a:latin typeface="Rubik"/>
              </a:rPr>
              <a:t>whichever happens first</a:t>
            </a:r>
            <a:r>
              <a:rPr lang="en-US" b="0" i="0" dirty="0">
                <a:solidFill>
                  <a:srgbClr val="323A45"/>
                </a:solidFill>
                <a:effectLst/>
                <a:latin typeface="Rubik"/>
              </a:rPr>
              <a:t>.</a:t>
            </a:r>
          </a:p>
          <a:p>
            <a:pPr algn="l">
              <a:buFont typeface="Arial" panose="020B0604020202020204" pitchFamily="34" charset="0"/>
              <a:buNone/>
            </a:pPr>
            <a:endParaRPr lang="en-US" b="0" i="0" dirty="0">
              <a:solidFill>
                <a:srgbClr val="323A45"/>
              </a:solidFill>
              <a:effectLst/>
              <a:latin typeface="Rubik"/>
            </a:endParaRPr>
          </a:p>
          <a:p>
            <a:pPr algn="l">
              <a:buFont typeface="Arial" panose="020B0604020202020204" pitchFamily="34" charset="0"/>
              <a:buNone/>
            </a:pPr>
            <a:r>
              <a:rPr lang="en-US" b="0" i="0" dirty="0">
                <a:solidFill>
                  <a:srgbClr val="323A45"/>
                </a:solidFill>
                <a:effectLst/>
                <a:latin typeface="Rubik"/>
              </a:rPr>
              <a:t>Your coverage will start the month after Social Security (or the Railroad Retirement Board) gets your completed forms. You’ll need to fill out an extra form showing you had job-based health coverage while you or your spouse were working to qualify for a Special Enrollment Period.</a:t>
            </a:r>
          </a:p>
          <a:p>
            <a:pPr algn="l">
              <a:buFont typeface="Arial" panose="020B0604020202020204" pitchFamily="34" charset="0"/>
              <a:buNone/>
            </a:pPr>
            <a:endParaRPr lang="en-US" b="0" i="0" dirty="0">
              <a:solidFill>
                <a:srgbClr val="323A45"/>
              </a:solidFill>
              <a:effectLst/>
              <a:latin typeface="Rubik"/>
            </a:endParaRPr>
          </a:p>
          <a:p>
            <a:pPr algn="l">
              <a:buFont typeface="Arial" panose="020B0604020202020204" pitchFamily="34" charset="0"/>
              <a:buNone/>
            </a:pPr>
            <a:r>
              <a:rPr lang="en-US" b="0" i="0" dirty="0">
                <a:solidFill>
                  <a:srgbClr val="323A45"/>
                </a:solidFill>
                <a:effectLst/>
                <a:latin typeface="Rubik"/>
              </a:rPr>
              <a:t>If you want more coverage, you have a limited time to get it.</a:t>
            </a:r>
          </a:p>
          <a:p>
            <a:endParaRPr lang="en-US" dirty="0"/>
          </a:p>
        </p:txBody>
      </p:sp>
      <p:sp>
        <p:nvSpPr>
          <p:cNvPr id="4" name="Slide Number Placeholder 3"/>
          <p:cNvSpPr>
            <a:spLocks noGrp="1"/>
          </p:cNvSpPr>
          <p:nvPr>
            <p:ph type="sldNum" sz="quarter" idx="5"/>
          </p:nvPr>
        </p:nvSpPr>
        <p:spPr/>
        <p:txBody>
          <a:bodyPr/>
          <a:lstStyle/>
          <a:p>
            <a:fld id="{496EC0B1-4318-47FA-9E05-A562BF0EC272}" type="slidenum">
              <a:rPr lang="en-US" smtClean="0"/>
              <a:t>19</a:t>
            </a:fld>
            <a:endParaRPr lang="en-US" dirty="0"/>
          </a:p>
        </p:txBody>
      </p:sp>
    </p:spTree>
    <p:extLst>
      <p:ext uri="{BB962C8B-B14F-4D97-AF65-F5344CB8AC3E}">
        <p14:creationId xmlns:p14="http://schemas.microsoft.com/office/powerpoint/2010/main" val="1279449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47129">
              <a:defRPr/>
            </a:pPr>
            <a:r>
              <a:rPr lang="en-US" dirty="0"/>
              <a:t>SEP forms CMS L564 &amp; CMS 40B must be used if qualifying for a SEP through job-based coverage. These forms must be completed and signed by the employer and returned to CMS. Mail, fax or return to a local SS office.</a:t>
            </a:r>
          </a:p>
        </p:txBody>
      </p:sp>
      <p:sp>
        <p:nvSpPr>
          <p:cNvPr id="4" name="Slide Number Placeholder 3"/>
          <p:cNvSpPr>
            <a:spLocks noGrp="1"/>
          </p:cNvSpPr>
          <p:nvPr>
            <p:ph type="sldNum" sz="quarter" idx="10"/>
          </p:nvPr>
        </p:nvSpPr>
        <p:spPr/>
        <p:txBody>
          <a:bodyPr/>
          <a:lstStyle/>
          <a:p>
            <a:fld id="{496EC0B1-4318-47FA-9E05-A562BF0EC272}" type="slidenum">
              <a:rPr lang="en-US" smtClean="0"/>
              <a:t>20</a:t>
            </a:fld>
            <a:endParaRPr lang="en-US" dirty="0"/>
          </a:p>
        </p:txBody>
      </p:sp>
    </p:spTree>
    <p:extLst>
      <p:ext uri="{BB962C8B-B14F-4D97-AF65-F5344CB8AC3E}">
        <p14:creationId xmlns:p14="http://schemas.microsoft.com/office/powerpoint/2010/main" val="153086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508"/>
              </a:spcBef>
            </a:pPr>
            <a:r>
              <a:rPr lang="en-US" sz="1300" dirty="0"/>
              <a:t>I am located in [City, State] and started my insurance career in [1977] as [an Agent].</a:t>
            </a:r>
          </a:p>
        </p:txBody>
      </p:sp>
      <p:sp>
        <p:nvSpPr>
          <p:cNvPr id="4" name="Slide Number Placeholder 3"/>
          <p:cNvSpPr>
            <a:spLocks noGrp="1"/>
          </p:cNvSpPr>
          <p:nvPr>
            <p:ph type="sldNum" sz="quarter" idx="10"/>
          </p:nvPr>
        </p:nvSpPr>
        <p:spPr/>
        <p:txBody>
          <a:bodyPr/>
          <a:lstStyle/>
          <a:p>
            <a:fld id="{496EC0B1-4318-47FA-9E05-A562BF0EC272}" type="slidenum">
              <a:rPr lang="en-US" smtClean="0"/>
              <a:t>2</a:t>
            </a:fld>
            <a:endParaRPr lang="en-US" dirty="0"/>
          </a:p>
        </p:txBody>
      </p:sp>
    </p:spTree>
    <p:extLst>
      <p:ext uri="{BB962C8B-B14F-4D97-AF65-F5344CB8AC3E}">
        <p14:creationId xmlns:p14="http://schemas.microsoft.com/office/powerpoint/2010/main" val="1177477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21</a:t>
            </a:fld>
            <a:endParaRPr lang="en-US" dirty="0"/>
          </a:p>
        </p:txBody>
      </p:sp>
    </p:spTree>
    <p:extLst>
      <p:ext uri="{BB962C8B-B14F-4D97-AF65-F5344CB8AC3E}">
        <p14:creationId xmlns:p14="http://schemas.microsoft.com/office/powerpoint/2010/main" val="3351017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22</a:t>
            </a:fld>
            <a:endParaRPr lang="en-US" dirty="0"/>
          </a:p>
        </p:txBody>
      </p:sp>
    </p:spTree>
    <p:extLst>
      <p:ext uri="{BB962C8B-B14F-4D97-AF65-F5344CB8AC3E}">
        <p14:creationId xmlns:p14="http://schemas.microsoft.com/office/powerpoint/2010/main" val="3559957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508"/>
              </a:spcBef>
            </a:pPr>
            <a:r>
              <a:rPr lang="en-US" sz="1300" dirty="0"/>
              <a:t>I am located in [City, State] and started my insurance career in [1977] as [an Agent].</a:t>
            </a:r>
          </a:p>
        </p:txBody>
      </p:sp>
      <p:sp>
        <p:nvSpPr>
          <p:cNvPr id="4" name="Slide Number Placeholder 3"/>
          <p:cNvSpPr>
            <a:spLocks noGrp="1"/>
          </p:cNvSpPr>
          <p:nvPr>
            <p:ph type="sldNum" sz="quarter" idx="10"/>
          </p:nvPr>
        </p:nvSpPr>
        <p:spPr/>
        <p:txBody>
          <a:bodyPr/>
          <a:lstStyle/>
          <a:p>
            <a:fld id="{496EC0B1-4318-47FA-9E05-A562BF0EC272}" type="slidenum">
              <a:rPr lang="en-US" smtClean="0"/>
              <a:t>23</a:t>
            </a:fld>
            <a:endParaRPr lang="en-US" dirty="0"/>
          </a:p>
        </p:txBody>
      </p:sp>
    </p:spTree>
    <p:extLst>
      <p:ext uri="{BB962C8B-B14F-4D97-AF65-F5344CB8AC3E}">
        <p14:creationId xmlns:p14="http://schemas.microsoft.com/office/powerpoint/2010/main" val="566525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24</a:t>
            </a:fld>
            <a:endParaRPr lang="en-US" dirty="0"/>
          </a:p>
        </p:txBody>
      </p:sp>
    </p:spTree>
    <p:extLst>
      <p:ext uri="{BB962C8B-B14F-4D97-AF65-F5344CB8AC3E}">
        <p14:creationId xmlns:p14="http://schemas.microsoft.com/office/powerpoint/2010/main" val="389525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3</a:t>
            </a:fld>
            <a:endParaRPr lang="en-US" dirty="0"/>
          </a:p>
        </p:txBody>
      </p:sp>
    </p:spTree>
    <p:extLst>
      <p:ext uri="{BB962C8B-B14F-4D97-AF65-F5344CB8AC3E}">
        <p14:creationId xmlns:p14="http://schemas.microsoft.com/office/powerpoint/2010/main" val="195514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4</a:t>
            </a:fld>
            <a:endParaRPr lang="en-US" dirty="0"/>
          </a:p>
        </p:txBody>
      </p:sp>
    </p:spTree>
    <p:extLst>
      <p:ext uri="{BB962C8B-B14F-4D97-AF65-F5344CB8AC3E}">
        <p14:creationId xmlns:p14="http://schemas.microsoft.com/office/powerpoint/2010/main" val="117589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47129">
              <a:defRPr/>
            </a:pPr>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5</a:t>
            </a:fld>
            <a:endParaRPr lang="en-US" dirty="0"/>
          </a:p>
        </p:txBody>
      </p:sp>
    </p:spTree>
    <p:extLst>
      <p:ext uri="{BB962C8B-B14F-4D97-AF65-F5344CB8AC3E}">
        <p14:creationId xmlns:p14="http://schemas.microsoft.com/office/powerpoint/2010/main" val="1619386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Medicare and You book</a:t>
            </a:r>
          </a:p>
        </p:txBody>
      </p:sp>
      <p:sp>
        <p:nvSpPr>
          <p:cNvPr id="4" name="Slide Number Placeholder 3"/>
          <p:cNvSpPr>
            <a:spLocks noGrp="1"/>
          </p:cNvSpPr>
          <p:nvPr>
            <p:ph type="sldNum" sz="quarter" idx="10"/>
          </p:nvPr>
        </p:nvSpPr>
        <p:spPr/>
        <p:txBody>
          <a:bodyPr/>
          <a:lstStyle/>
          <a:p>
            <a:fld id="{496EC0B1-4318-47FA-9E05-A562BF0EC272}" type="slidenum">
              <a:rPr lang="en-US" smtClean="0"/>
              <a:t>6</a:t>
            </a:fld>
            <a:endParaRPr lang="en-US" dirty="0"/>
          </a:p>
        </p:txBody>
      </p:sp>
    </p:spTree>
    <p:extLst>
      <p:ext uri="{BB962C8B-B14F-4D97-AF65-F5344CB8AC3E}">
        <p14:creationId xmlns:p14="http://schemas.microsoft.com/office/powerpoint/2010/main" val="4277906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Medicare and You</a:t>
            </a:r>
            <a:r>
              <a:rPr lang="en-US" baseline="0" dirty="0"/>
              <a:t> book</a:t>
            </a:r>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7</a:t>
            </a:fld>
            <a:endParaRPr lang="en-US" dirty="0"/>
          </a:p>
        </p:txBody>
      </p:sp>
    </p:spTree>
    <p:extLst>
      <p:ext uri="{BB962C8B-B14F-4D97-AF65-F5344CB8AC3E}">
        <p14:creationId xmlns:p14="http://schemas.microsoft.com/office/powerpoint/2010/main" val="205926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Medicare and You</a:t>
            </a:r>
            <a:r>
              <a:rPr lang="en-US" baseline="0" dirty="0"/>
              <a:t> book</a:t>
            </a:r>
          </a:p>
          <a:p>
            <a:endParaRPr lang="en-US" baseline="0" dirty="0"/>
          </a:p>
          <a:p>
            <a:r>
              <a:rPr lang="en-US" baseline="0" dirty="0"/>
              <a:t>Part B also covers Covid testing and vaccinations free of charge. – Booster shots also available for eligible consumers.</a:t>
            </a:r>
          </a:p>
          <a:p>
            <a:br>
              <a:rPr lang="en-US" baseline="0" dirty="0"/>
            </a:br>
            <a:r>
              <a:rPr lang="en-US" baseline="0" dirty="0"/>
              <a:t>Telehealth visits covered and may be free of charge in some cases.</a:t>
            </a:r>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8</a:t>
            </a:fld>
            <a:endParaRPr lang="en-US" dirty="0"/>
          </a:p>
        </p:txBody>
      </p:sp>
    </p:spTree>
    <p:extLst>
      <p:ext uri="{BB962C8B-B14F-4D97-AF65-F5344CB8AC3E}">
        <p14:creationId xmlns:p14="http://schemas.microsoft.com/office/powerpoint/2010/main" val="2401164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EC0B1-4318-47FA-9E05-A562BF0EC272}" type="slidenum">
              <a:rPr lang="en-US" smtClean="0"/>
              <a:t>9</a:t>
            </a:fld>
            <a:endParaRPr lang="en-US" dirty="0"/>
          </a:p>
        </p:txBody>
      </p:sp>
    </p:spTree>
    <p:extLst>
      <p:ext uri="{BB962C8B-B14F-4D97-AF65-F5344CB8AC3E}">
        <p14:creationId xmlns:p14="http://schemas.microsoft.com/office/powerpoint/2010/main" val="1476221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Seniors"/>
          <p:cNvPicPr>
            <a:picLocks noChangeAspect="1"/>
          </p:cNvPicPr>
          <p:nvPr userDrawn="1"/>
        </p:nvPicPr>
        <p:blipFill rotWithShape="1">
          <a:blip r:embed="rId2">
            <a:extLst>
              <a:ext uri="{28A0092B-C50C-407E-A947-70E740481C1C}">
                <a14:useLocalDpi xmlns:a14="http://schemas.microsoft.com/office/drawing/2010/main" val="0"/>
              </a:ext>
            </a:extLst>
          </a:blip>
          <a:srcRect l="-6000" t="1778" r="6000" b="-1778"/>
          <a:stretch/>
        </p:blipFill>
        <p:spPr>
          <a:xfrm>
            <a:off x="0" y="0"/>
            <a:ext cx="9144000" cy="5143500"/>
          </a:xfrm>
          <a:prstGeom prst="rect">
            <a:avLst/>
          </a:prstGeom>
        </p:spPr>
      </p:pic>
      <p:grpSp>
        <p:nvGrpSpPr>
          <p:cNvPr id="7" name="Transparent Trapezoid"/>
          <p:cNvGrpSpPr/>
          <p:nvPr userDrawn="1"/>
        </p:nvGrpSpPr>
        <p:grpSpPr>
          <a:xfrm>
            <a:off x="382375" y="0"/>
            <a:ext cx="5103117" cy="5143500"/>
            <a:chOff x="0" y="0"/>
            <a:chExt cx="5103117" cy="5143500"/>
          </a:xfrm>
          <a:solidFill>
            <a:schemeClr val="accent1">
              <a:lumMod val="60000"/>
              <a:lumOff val="40000"/>
              <a:alpha val="50000"/>
            </a:schemeClr>
          </a:solidFill>
        </p:grpSpPr>
        <p:sp>
          <p:nvSpPr>
            <p:cNvPr id="9" name="Rectangle 8"/>
            <p:cNvSpPr/>
            <p:nvPr/>
          </p:nvSpPr>
          <p:spPr>
            <a:xfrm>
              <a:off x="0" y="0"/>
              <a:ext cx="3230514" cy="514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flipV="1">
              <a:off x="3230514" y="0"/>
              <a:ext cx="1872603" cy="51435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Left Trapezoid"/>
          <p:cNvGrpSpPr/>
          <p:nvPr userDrawn="1"/>
        </p:nvGrpSpPr>
        <p:grpSpPr>
          <a:xfrm>
            <a:off x="0" y="0"/>
            <a:ext cx="5103117" cy="5143500"/>
            <a:chOff x="0" y="0"/>
            <a:chExt cx="5103117" cy="5143500"/>
          </a:xfrm>
          <a:effectLst>
            <a:outerShdw blurRad="50800" dist="38100" algn="l" rotWithShape="0">
              <a:prstClr val="black">
                <a:alpha val="25000"/>
              </a:prstClr>
            </a:outerShdw>
          </a:effectLst>
        </p:grpSpPr>
        <p:sp>
          <p:nvSpPr>
            <p:cNvPr id="12" name="Rectangle 11"/>
            <p:cNvSpPr/>
            <p:nvPr/>
          </p:nvSpPr>
          <p:spPr>
            <a:xfrm>
              <a:off x="0" y="0"/>
              <a:ext cx="3230514" cy="51435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p:cNvSpPr/>
            <p:nvPr/>
          </p:nvSpPr>
          <p:spPr>
            <a:xfrm flipV="1">
              <a:off x="3230514" y="0"/>
              <a:ext cx="1872603" cy="51435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Bottom Bar"/>
          <p:cNvGrpSpPr/>
          <p:nvPr userDrawn="1"/>
        </p:nvGrpSpPr>
        <p:grpSpPr>
          <a:xfrm>
            <a:off x="837716" y="4747214"/>
            <a:ext cx="8306284" cy="396286"/>
            <a:chOff x="837716" y="4588426"/>
            <a:chExt cx="8306284" cy="555074"/>
          </a:xfrm>
          <a:effectLst>
            <a:outerShdw blurRad="50800" dist="38100" dir="16200000" rotWithShape="0">
              <a:prstClr val="black">
                <a:alpha val="15000"/>
              </a:prstClr>
            </a:outerShdw>
          </a:effectLst>
        </p:grpSpPr>
        <p:sp>
          <p:nvSpPr>
            <p:cNvPr id="15" name="Rectangle 14"/>
            <p:cNvSpPr/>
            <p:nvPr/>
          </p:nvSpPr>
          <p:spPr>
            <a:xfrm>
              <a:off x="3433107" y="4588426"/>
              <a:ext cx="5710893" cy="55507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a:off x="837716" y="4588426"/>
              <a:ext cx="7271397" cy="555074"/>
            </a:xfrm>
            <a:prstGeom prst="parallelogram">
              <a:avLst>
                <a:gd name="adj" fmla="val 3190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Sample Car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5372" y="2218347"/>
            <a:ext cx="2375926" cy="1496387"/>
          </a:xfrm>
          <a:prstGeom prst="rect">
            <a:avLst/>
          </a:prstGeom>
        </p:spPr>
      </p:pic>
      <p:pic>
        <p:nvPicPr>
          <p:cNvPr id="18" name="Choosing a Medigap Policy"/>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92890" y="2218347"/>
            <a:ext cx="1156299" cy="1496387"/>
          </a:xfrm>
          <a:prstGeom prst="rect">
            <a:avLst/>
          </a:prstGeom>
          <a:effectLst>
            <a:outerShdw blurRad="63500" sx="102000" sy="102000" algn="ctr" rotWithShape="0">
              <a:prstClr val="black">
                <a:alpha val="40000"/>
              </a:prstClr>
            </a:outerShdw>
          </a:effectLst>
        </p:spPr>
      </p:pic>
      <p:pic>
        <p:nvPicPr>
          <p:cNvPr id="19" name="Medicate &amp; You"/>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47784" y="2803307"/>
            <a:ext cx="1152442" cy="1496387"/>
          </a:xfrm>
          <a:prstGeom prst="rect">
            <a:avLst/>
          </a:prstGeom>
          <a:effectLst>
            <a:outerShdw blurRad="63500" sx="102000" sy="102000" algn="ctr" rotWithShape="0">
              <a:prstClr val="black">
                <a:alpha val="40000"/>
              </a:prstClr>
            </a:outerShdw>
          </a:effectLst>
        </p:spPr>
      </p:pic>
      <p:sp>
        <p:nvSpPr>
          <p:cNvPr id="20" name="Title"/>
          <p:cNvSpPr txBox="1"/>
          <p:nvPr userDrawn="1"/>
        </p:nvSpPr>
        <p:spPr>
          <a:xfrm>
            <a:off x="345372" y="251871"/>
            <a:ext cx="4203817" cy="1375761"/>
          </a:xfrm>
          <a:prstGeom prst="rect">
            <a:avLst/>
          </a:prstGeom>
          <a:noFill/>
        </p:spPr>
        <p:txBody>
          <a:bodyPr wrap="square" lIns="0" tIns="0" rIns="0" rtlCol="0">
            <a:spAutoFit/>
          </a:bodyPr>
          <a:lstStyle/>
          <a:p>
            <a:pPr>
              <a:lnSpc>
                <a:spcPct val="80000"/>
              </a:lnSpc>
            </a:pPr>
            <a:r>
              <a:rPr lang="en-US" sz="3600" b="1" cap="all" spc="-120" dirty="0">
                <a:solidFill>
                  <a:schemeClr val="bg1"/>
                </a:solidFill>
                <a:latin typeface="+mj-lt"/>
              </a:rPr>
              <a:t>UNDERSTANDING MEDICARE, YOUR RIGHTS AND OPTIONS</a:t>
            </a:r>
          </a:p>
        </p:txBody>
      </p:sp>
      <p:sp>
        <p:nvSpPr>
          <p:cNvPr id="21" name="Subhead"/>
          <p:cNvSpPr txBox="1"/>
          <p:nvPr userDrawn="1"/>
        </p:nvSpPr>
        <p:spPr>
          <a:xfrm>
            <a:off x="345372" y="1708802"/>
            <a:ext cx="2928947" cy="338554"/>
          </a:xfrm>
          <a:prstGeom prst="rect">
            <a:avLst/>
          </a:prstGeom>
          <a:noFill/>
        </p:spPr>
        <p:txBody>
          <a:bodyPr wrap="square" lIns="0" rIns="0" rtlCol="0" anchor="ctr" anchorCtr="0">
            <a:spAutoFit/>
          </a:bodyPr>
          <a:lstStyle/>
          <a:p>
            <a:r>
              <a:rPr lang="en-US" sz="1600" cap="all" dirty="0">
                <a:solidFill>
                  <a:schemeClr val="bg1"/>
                </a:solidFill>
              </a:rPr>
              <a:t>Sales Presentation</a:t>
            </a:r>
          </a:p>
        </p:txBody>
      </p:sp>
      <p:sp>
        <p:nvSpPr>
          <p:cNvPr id="23" name="Disclaimer"/>
          <p:cNvSpPr txBox="1"/>
          <p:nvPr userDrawn="1"/>
        </p:nvSpPr>
        <p:spPr>
          <a:xfrm>
            <a:off x="345372" y="3987446"/>
            <a:ext cx="2928947" cy="487056"/>
          </a:xfrm>
          <a:prstGeom prst="rect">
            <a:avLst/>
          </a:prstGeom>
          <a:noFill/>
        </p:spPr>
        <p:txBody>
          <a:bodyPr wrap="square" lIns="0" rIns="0" rtlCol="0" anchor="t" anchorCtr="0">
            <a:spAutoFit/>
          </a:bodyPr>
          <a:lstStyle/>
          <a:p>
            <a:pPr>
              <a:lnSpc>
                <a:spcPct val="90000"/>
              </a:lnSpc>
            </a:pPr>
            <a:r>
              <a:rPr lang="en-US" sz="950" dirty="0">
                <a:solidFill>
                  <a:schemeClr val="bg1"/>
                </a:solidFill>
              </a:rPr>
              <a:t>We are not connected with or endorsed by the U.S. Government, Federal Medicare Program, Social Security, or any other government agency.</a:t>
            </a:r>
          </a:p>
        </p:txBody>
      </p:sp>
      <p:sp>
        <p:nvSpPr>
          <p:cNvPr id="6" name="Title 1"/>
          <p:cNvSpPr txBox="1">
            <a:spLocks/>
          </p:cNvSpPr>
          <p:nvPr userDrawn="1"/>
        </p:nvSpPr>
        <p:spPr>
          <a:xfrm>
            <a:off x="7984836" y="4747214"/>
            <a:ext cx="1155101" cy="396286"/>
          </a:xfrm>
          <a:prstGeom prst="rect">
            <a:avLst/>
          </a:prstGeom>
        </p:spPr>
        <p:txBody>
          <a:bodyPr vert="horz" lIns="0" tIns="45720" rIns="137160" bIns="45720" rtlCol="0" anchor="ctr">
            <a:normAutofit/>
          </a:bodyPr>
          <a:lstStyle>
            <a:lvl1pPr algn="l" defTabSz="914400" rtl="0" eaLnBrk="1" latinLnBrk="0" hangingPunct="1">
              <a:spcBef>
                <a:spcPct val="0"/>
              </a:spcBef>
              <a:buNone/>
              <a:defRPr sz="1050" b="0" i="0" kern="1200">
                <a:solidFill>
                  <a:schemeClr val="bg1"/>
                </a:solidFill>
                <a:latin typeface="+mn-lt"/>
                <a:ea typeface="Myriad Pro Condensed" charset="0"/>
                <a:cs typeface="Myriad Pro Condensed" charset="0"/>
              </a:defRPr>
            </a:lvl1pPr>
          </a:lstStyle>
          <a:p>
            <a:pPr algn="r"/>
            <a:r>
              <a:rPr lang="en-US" sz="1000" dirty="0">
                <a:solidFill>
                  <a:schemeClr val="accent1">
                    <a:lumMod val="60000"/>
                    <a:lumOff val="40000"/>
                  </a:schemeClr>
                </a:solidFill>
                <a:effectLst>
                  <a:outerShdw blurRad="38100" dist="38100" dir="2700000" algn="tl">
                    <a:srgbClr val="000000">
                      <a:alpha val="43137"/>
                    </a:srgbClr>
                  </a:outerShdw>
                </a:effectLst>
              </a:rPr>
              <a:t>REV 12/2021</a:t>
            </a:r>
            <a:endParaRPr lang="en-US" sz="1000" b="1" dirty="0">
              <a:solidFill>
                <a:schemeClr val="accent1">
                  <a:lumMod val="60000"/>
                  <a:lumOff val="40000"/>
                </a:schemeClr>
              </a:solidFill>
              <a:effectLst>
                <a:outerShdw blurRad="38100" dist="38100" dir="2700000" algn="tl">
                  <a:srgbClr val="000000">
                    <a:alpha val="43137"/>
                  </a:srgbClr>
                </a:outerShdw>
              </a:effectLst>
            </a:endParaRPr>
          </a:p>
        </p:txBody>
      </p:sp>
      <p:sp>
        <p:nvSpPr>
          <p:cNvPr id="8" name="Title 1"/>
          <p:cNvSpPr txBox="1">
            <a:spLocks/>
          </p:cNvSpPr>
          <p:nvPr userDrawn="1"/>
        </p:nvSpPr>
        <p:spPr>
          <a:xfrm>
            <a:off x="-1" y="4747214"/>
            <a:ext cx="1045923" cy="396286"/>
          </a:xfrm>
          <a:prstGeom prst="rect">
            <a:avLst/>
          </a:prstGeom>
        </p:spPr>
        <p:txBody>
          <a:bodyPr vert="horz" lIns="137160" tIns="45720" rIns="0" bIns="45720" rtlCol="0" anchor="ctr">
            <a:normAutofit/>
          </a:bodyPr>
          <a:lstStyle>
            <a:lvl1pPr algn="l" defTabSz="914400" rtl="0" eaLnBrk="1" latinLnBrk="0" hangingPunct="1">
              <a:spcBef>
                <a:spcPct val="0"/>
              </a:spcBef>
              <a:buNone/>
              <a:defRPr sz="1050" b="0" i="0" kern="1200">
                <a:solidFill>
                  <a:schemeClr val="bg1"/>
                </a:solidFill>
                <a:latin typeface="+mn-lt"/>
                <a:ea typeface="Myriad Pro Condensed" charset="0"/>
                <a:cs typeface="Myriad Pro Condensed" charset="0"/>
              </a:defRPr>
            </a:lvl1pPr>
          </a:lstStyle>
          <a:p>
            <a:pPr algn="l"/>
            <a:endParaRPr lang="en-US" sz="1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280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t Info">
    <p:spTree>
      <p:nvGrpSpPr>
        <p:cNvPr id="1" name=""/>
        <p:cNvGrpSpPr/>
        <p:nvPr/>
      </p:nvGrpSpPr>
      <p:grpSpPr>
        <a:xfrm>
          <a:off x="0" y="0"/>
          <a:ext cx="0" cy="0"/>
          <a:chOff x="0" y="0"/>
          <a:chExt cx="0" cy="0"/>
        </a:xfrm>
      </p:grpSpPr>
      <p:sp>
        <p:nvSpPr>
          <p:cNvPr id="5" name="Rectangle 4"/>
          <p:cNvSpPr/>
          <p:nvPr userDrawn="1"/>
        </p:nvSpPr>
        <p:spPr>
          <a:xfrm>
            <a:off x="0" y="568033"/>
            <a:ext cx="9144000" cy="1392250"/>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lIns="91440" rIns="91440" rtlCol="0" anchor="ctr">
            <a:normAutofit/>
          </a:bodyPr>
          <a:lstStyle/>
          <a:p>
            <a:endParaRPr lang="en-US" sz="2200" dirty="0">
              <a:solidFill>
                <a:prstClr val="black"/>
              </a:solidFill>
              <a:effectLst>
                <a:outerShdw blurRad="38100" dist="38100" dir="2700000" algn="tl">
                  <a:srgbClr val="000000">
                    <a:alpha val="43137"/>
                  </a:srgbClr>
                </a:outerShdw>
              </a:effectLst>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1967" y="2301287"/>
            <a:ext cx="838647" cy="838647"/>
          </a:xfrm>
          <a:prstGeom prst="rect">
            <a:avLst/>
          </a:prstGeom>
        </p:spPr>
      </p:pic>
      <p:sp>
        <p:nvSpPr>
          <p:cNvPr id="7" name="Rectangle 6"/>
          <p:cNvSpPr>
            <a:spLocks/>
          </p:cNvSpPr>
          <p:nvPr userDrawn="1"/>
        </p:nvSpPr>
        <p:spPr>
          <a:xfrm>
            <a:off x="4497732" y="2275431"/>
            <a:ext cx="4240883" cy="409748"/>
          </a:xfrm>
          <a:prstGeom prst="rect">
            <a:avLst/>
          </a:prstGeom>
        </p:spPr>
        <p:txBody>
          <a:bodyPr wrap="none" lIns="0" anchor="ctr">
            <a:normAutofit/>
          </a:bodyPr>
          <a:lstStyle/>
          <a:p>
            <a:pPr marL="91440" lvl="1"/>
            <a:r>
              <a:rPr lang="en-US" dirty="0">
                <a:solidFill>
                  <a:schemeClr val="accent1">
                    <a:lumMod val="20000"/>
                    <a:lumOff val="80000"/>
                  </a:schemeClr>
                </a:solidFill>
              </a:rPr>
              <a:t>PHONE NUMBER</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1967" y="3558545"/>
            <a:ext cx="838647" cy="838647"/>
          </a:xfrm>
          <a:prstGeom prst="rect">
            <a:avLst/>
          </a:prstGeom>
        </p:spPr>
      </p:pic>
      <p:sp>
        <p:nvSpPr>
          <p:cNvPr id="12" name="Title 1"/>
          <p:cNvSpPr>
            <a:spLocks noGrp="1"/>
          </p:cNvSpPr>
          <p:nvPr>
            <p:ph type="title" hasCustomPrompt="1"/>
          </p:nvPr>
        </p:nvSpPr>
        <p:spPr>
          <a:xfrm>
            <a:off x="3582456" y="711859"/>
            <a:ext cx="5212080" cy="644065"/>
          </a:xfrm>
        </p:spPr>
        <p:txBody>
          <a:bodyPr anchor="ctr">
            <a:normAutofit/>
          </a:bodyPr>
          <a:lstStyle>
            <a:lvl1pPr>
              <a:lnSpc>
                <a:spcPct val="100000"/>
              </a:lnSpc>
              <a:defRPr sz="3200" b="1">
                <a:solidFill>
                  <a:schemeClr val="bg1"/>
                </a:solidFill>
                <a:effectLst>
                  <a:outerShdw blurRad="38100" dist="38100" dir="2700000" algn="tl">
                    <a:srgbClr val="000000">
                      <a:alpha val="43137"/>
                    </a:srgbClr>
                  </a:outerShdw>
                </a:effectLst>
                <a:latin typeface="+mj-lt"/>
              </a:defRPr>
            </a:lvl1pPr>
          </a:lstStyle>
          <a:p>
            <a:r>
              <a:rPr lang="en-US" dirty="0"/>
              <a:t>AGENT NAME </a:t>
            </a:r>
          </a:p>
        </p:txBody>
      </p:sp>
      <p:sp>
        <p:nvSpPr>
          <p:cNvPr id="17" name="Text Placeholder 16"/>
          <p:cNvSpPr>
            <a:spLocks noGrp="1"/>
          </p:cNvSpPr>
          <p:nvPr>
            <p:ph type="body" sz="quarter" idx="10" hasCustomPrompt="1"/>
          </p:nvPr>
        </p:nvSpPr>
        <p:spPr>
          <a:xfrm>
            <a:off x="3582456" y="1326772"/>
            <a:ext cx="5212080" cy="434398"/>
          </a:xfrm>
        </p:spPr>
        <p:txBody>
          <a:bodyPr anchor="ctr">
            <a:noAutofit/>
          </a:bodyPr>
          <a:lstStyle>
            <a:lvl1pPr marL="0" indent="0" algn="ctr">
              <a:buNone/>
              <a:defRPr sz="2400" b="0" i="1">
                <a:solidFill>
                  <a:schemeClr val="bg1"/>
                </a:solidFill>
                <a:effectLst>
                  <a:outerShdw blurRad="38100" dist="38100" dir="2700000" algn="tl">
                    <a:srgbClr val="000000">
                      <a:alpha val="43137"/>
                    </a:srgbClr>
                  </a:outerShdw>
                </a:effectLst>
              </a:defRPr>
            </a:lvl1pPr>
            <a:lvl2pPr marL="457200" indent="0">
              <a:buNone/>
              <a:defRPr b="0">
                <a:solidFill>
                  <a:schemeClr val="bg1"/>
                </a:solidFill>
                <a:effectLst>
                  <a:outerShdw blurRad="38100" dist="38100" dir="2700000" algn="tl">
                    <a:srgbClr val="000000">
                      <a:alpha val="43137"/>
                    </a:srgbClr>
                  </a:outerShdw>
                </a:effectLst>
              </a:defRPr>
            </a:lvl2pPr>
            <a:lvl3pPr marL="914400" indent="0">
              <a:buNone/>
              <a:defRPr b="0">
                <a:solidFill>
                  <a:schemeClr val="bg1"/>
                </a:solidFill>
                <a:effectLst>
                  <a:outerShdw blurRad="38100" dist="38100" dir="2700000" algn="tl">
                    <a:srgbClr val="000000">
                      <a:alpha val="43137"/>
                    </a:srgbClr>
                  </a:outerShdw>
                </a:effectLst>
              </a:defRPr>
            </a:lvl3pPr>
            <a:lvl4pPr marL="1371600" indent="0">
              <a:buNone/>
              <a:defRPr b="0">
                <a:solidFill>
                  <a:schemeClr val="bg1"/>
                </a:solidFill>
                <a:effectLst>
                  <a:outerShdw blurRad="38100" dist="38100" dir="2700000" algn="tl">
                    <a:srgbClr val="000000">
                      <a:alpha val="43137"/>
                    </a:srgbClr>
                  </a:outerShdw>
                </a:effectLst>
              </a:defRPr>
            </a:lvl4pPr>
            <a:lvl5pPr marL="1828800" indent="0">
              <a:buNone/>
              <a:defRPr b="0">
                <a:solidFill>
                  <a:schemeClr val="bg1"/>
                </a:solidFill>
                <a:effectLst>
                  <a:outerShdw blurRad="38100" dist="38100" dir="2700000" algn="tl">
                    <a:srgbClr val="000000">
                      <a:alpha val="43137"/>
                    </a:srgbClr>
                  </a:outerShdw>
                </a:effectLst>
              </a:defRPr>
            </a:lvl5pPr>
          </a:lstStyle>
          <a:p>
            <a:pPr lvl="0"/>
            <a:r>
              <a:rPr lang="en-US" dirty="0"/>
              <a:t>Click here to Edit the Title</a:t>
            </a:r>
          </a:p>
        </p:txBody>
      </p:sp>
      <p:sp>
        <p:nvSpPr>
          <p:cNvPr id="19" name="Text Placeholder 18"/>
          <p:cNvSpPr>
            <a:spLocks noGrp="1"/>
          </p:cNvSpPr>
          <p:nvPr>
            <p:ph type="body" sz="quarter" idx="11" hasCustomPrompt="1"/>
          </p:nvPr>
        </p:nvSpPr>
        <p:spPr>
          <a:xfrm>
            <a:off x="4497732" y="2603073"/>
            <a:ext cx="4270375" cy="542636"/>
          </a:xfrm>
        </p:spPr>
        <p:txBody>
          <a:bodyPr lIns="45720" anchor="ctr">
            <a:normAutofit/>
          </a:bodyPr>
          <a:lstStyle>
            <a:lvl1pPr marL="0" indent="0">
              <a:buNone/>
              <a:defRPr sz="2800" b="1">
                <a:solidFill>
                  <a:schemeClr val="bg1"/>
                </a:solidFill>
                <a:effectLst>
                  <a:outerShdw blurRad="38100" dist="38100" dir="2700000" algn="tl">
                    <a:srgbClr val="000000">
                      <a:alpha val="43137"/>
                    </a:srgbClr>
                  </a:outerShdw>
                </a:effectLst>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1-999-999-9999</a:t>
            </a:r>
          </a:p>
        </p:txBody>
      </p:sp>
      <p:sp>
        <p:nvSpPr>
          <p:cNvPr id="22" name="Rectangle 21"/>
          <p:cNvSpPr>
            <a:spLocks/>
          </p:cNvSpPr>
          <p:nvPr userDrawn="1"/>
        </p:nvSpPr>
        <p:spPr>
          <a:xfrm>
            <a:off x="4497732" y="3546447"/>
            <a:ext cx="4240883" cy="409748"/>
          </a:xfrm>
          <a:prstGeom prst="rect">
            <a:avLst/>
          </a:prstGeom>
        </p:spPr>
        <p:txBody>
          <a:bodyPr wrap="none" lIns="0" anchor="ctr">
            <a:normAutofit/>
          </a:bodyPr>
          <a:lstStyle/>
          <a:p>
            <a:pPr marL="91440" lvl="1"/>
            <a:r>
              <a:rPr lang="en-US" dirty="0">
                <a:solidFill>
                  <a:schemeClr val="accent1">
                    <a:lumMod val="20000"/>
                    <a:lumOff val="80000"/>
                  </a:schemeClr>
                </a:solidFill>
              </a:rPr>
              <a:t>EMAIL</a:t>
            </a:r>
          </a:p>
        </p:txBody>
      </p:sp>
      <p:sp>
        <p:nvSpPr>
          <p:cNvPr id="23" name="Text Placeholder 18"/>
          <p:cNvSpPr>
            <a:spLocks noGrp="1"/>
          </p:cNvSpPr>
          <p:nvPr>
            <p:ph type="body" sz="quarter" idx="12" hasCustomPrompt="1"/>
          </p:nvPr>
        </p:nvSpPr>
        <p:spPr>
          <a:xfrm>
            <a:off x="4497732" y="3865227"/>
            <a:ext cx="4270375" cy="493305"/>
          </a:xfrm>
        </p:spPr>
        <p:txBody>
          <a:bodyPr lIns="45720" anchor="ctr">
            <a:normAutofit/>
          </a:bodyPr>
          <a:lstStyle>
            <a:lvl1pPr marL="0" indent="0">
              <a:buNone/>
              <a:defRPr sz="2400" b="1">
                <a:solidFill>
                  <a:schemeClr val="bg1"/>
                </a:solidFill>
                <a:effectLst>
                  <a:outerShdw blurRad="38100" dist="38100" dir="2700000" algn="tl">
                    <a:srgbClr val="000000">
                      <a:alpha val="43137"/>
                    </a:srgbClr>
                  </a:outerShdw>
                </a:effectLst>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agent@myemail.com</a:t>
            </a:r>
          </a:p>
        </p:txBody>
      </p:sp>
      <p:cxnSp>
        <p:nvCxnSpPr>
          <p:cNvPr id="26" name="Straight Connector 25"/>
          <p:cNvCxnSpPr/>
          <p:nvPr userDrawn="1"/>
        </p:nvCxnSpPr>
        <p:spPr>
          <a:xfrm>
            <a:off x="0" y="4979217"/>
            <a:ext cx="9144000" cy="65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
        <p:nvSpPr>
          <p:cNvPr id="4" name="TextBox 3"/>
          <p:cNvSpPr txBox="1"/>
          <p:nvPr userDrawn="1"/>
        </p:nvSpPr>
        <p:spPr>
          <a:xfrm>
            <a:off x="520809" y="2110973"/>
            <a:ext cx="2614936" cy="369332"/>
          </a:xfrm>
          <a:prstGeom prst="rect">
            <a:avLst/>
          </a:prstGeom>
          <a:noFill/>
        </p:spPr>
        <p:txBody>
          <a:bodyPr wrap="square" rtlCol="0">
            <a:spAutoFit/>
          </a:bodyPr>
          <a:lstStyle/>
          <a:p>
            <a:pPr algn="ctr"/>
            <a:r>
              <a:rPr lang="en-US" dirty="0">
                <a:solidFill>
                  <a:schemeClr val="bg1"/>
                </a:solidFill>
                <a:sym typeface="Wingdings"/>
              </a:rPr>
              <a:t></a:t>
            </a:r>
            <a:r>
              <a:rPr lang="en-US" dirty="0">
                <a:solidFill>
                  <a:schemeClr val="bg1"/>
                </a:solidFill>
              </a:rPr>
              <a:t> </a:t>
            </a:r>
          </a:p>
        </p:txBody>
      </p:sp>
      <p:sp>
        <p:nvSpPr>
          <p:cNvPr id="3" name="Picture Placeholder 2"/>
          <p:cNvSpPr>
            <a:spLocks noGrp="1" noChangeAspect="1"/>
          </p:cNvSpPr>
          <p:nvPr>
            <p:ph type="pic" sz="quarter" idx="13"/>
          </p:nvPr>
        </p:nvSpPr>
        <p:spPr>
          <a:xfrm>
            <a:off x="466344" y="896112"/>
            <a:ext cx="2743200" cy="3657600"/>
          </a:xfrm>
          <a:ln w="19050">
            <a:solidFill>
              <a:schemeClr val="tx2"/>
            </a:solidFill>
          </a:ln>
        </p:spPr>
        <p:txBody>
          <a:bodyPr tIns="365760" anchor="t" anchorCtr="1">
            <a:noAutofit/>
          </a:bodyP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417080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
          <p:cNvGrpSpPr/>
          <p:nvPr userDrawn="1"/>
        </p:nvGrpSpPr>
        <p:grpSpPr>
          <a:xfrm>
            <a:off x="0" y="1"/>
            <a:ext cx="9144000" cy="4979869"/>
            <a:chOff x="0" y="1"/>
            <a:chExt cx="9144000" cy="4979869"/>
          </a:xfrm>
        </p:grpSpPr>
        <p:sp>
          <p:nvSpPr>
            <p:cNvPr id="9" name="Rectangle 8"/>
            <p:cNvSpPr/>
            <p:nvPr userDrawn="1"/>
          </p:nvSpPr>
          <p:spPr>
            <a:xfrm>
              <a:off x="0" y="1"/>
              <a:ext cx="9144000" cy="640080"/>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lIns="91440" rIns="91440" rtlCol="0" anchor="ctr">
              <a:normAutofit/>
            </a:bodyPr>
            <a:lstStyle/>
            <a:p>
              <a:endParaRPr lang="en-US" sz="2200" dirty="0">
                <a:solidFill>
                  <a:prstClr val="black"/>
                </a:solidFill>
                <a:effectLst>
                  <a:outerShdw blurRad="38100" dist="38100" dir="2700000" algn="tl">
                    <a:srgbClr val="000000">
                      <a:alpha val="43137"/>
                    </a:srgbClr>
                  </a:outerShdw>
                </a:effectLst>
              </a:endParaRPr>
            </a:p>
          </p:txBody>
        </p:sp>
        <p:cxnSp>
          <p:nvCxnSpPr>
            <p:cNvPr id="21" name="Straight Connector 20"/>
            <p:cNvCxnSpPr/>
            <p:nvPr userDrawn="1"/>
          </p:nvCxnSpPr>
          <p:spPr>
            <a:xfrm>
              <a:off x="0" y="643128"/>
              <a:ext cx="9144000" cy="653"/>
            </a:xfrm>
            <a:prstGeom prst="line">
              <a:avLst/>
            </a:prstGeom>
            <a:ln w="9525">
              <a:solidFill>
                <a:schemeClr val="tx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4979217"/>
              <a:ext cx="9144000" cy="6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457200" y="-7469"/>
            <a:ext cx="8229600" cy="644065"/>
          </a:xfrm>
        </p:spPr>
        <p:txBody>
          <a:bodyPr anchor="ctr">
            <a:normAutofit/>
          </a:bodyPr>
          <a:lstStyle>
            <a:lvl1pPr>
              <a:lnSpc>
                <a:spcPct val="80000"/>
              </a:lnSpc>
              <a:defRPr sz="2800" b="1">
                <a:solidFill>
                  <a:schemeClr val="bg1"/>
                </a:solidFill>
                <a:effectLst>
                  <a:outerShdw blurRad="38100" dist="38100" dir="2700000" algn="tl">
                    <a:srgbClr val="000000">
                      <a:alpha val="43137"/>
                    </a:srgbClr>
                  </a:outerShdw>
                </a:effectLst>
                <a:latin typeface="+mj-lt"/>
              </a:defRPr>
            </a:lvl1pPr>
          </a:lstStyle>
          <a:p>
            <a:r>
              <a:rPr lang="en-US" dirty="0"/>
              <a:t>CLICK TO EDIT MASTER TITLE STYLE</a:t>
            </a:r>
          </a:p>
        </p:txBody>
      </p:sp>
      <p:sp>
        <p:nvSpPr>
          <p:cNvPr id="3" name="Content Placeholder 2"/>
          <p:cNvSpPr>
            <a:spLocks noGrp="1"/>
          </p:cNvSpPr>
          <p:nvPr>
            <p:ph idx="1"/>
          </p:nvPr>
        </p:nvSpPr>
        <p:spPr>
          <a:xfrm>
            <a:off x="457200" y="749808"/>
            <a:ext cx="8229600" cy="4114800"/>
          </a:xfrm>
        </p:spPr>
        <p:txBody>
          <a:bodyPr>
            <a:normAutofit/>
          </a:bodyPr>
          <a:lstStyle>
            <a:lvl1pPr marL="0" indent="0">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3"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Tree>
    <p:extLst>
      <p:ext uri="{BB962C8B-B14F-4D97-AF65-F5344CB8AC3E}">
        <p14:creationId xmlns:p14="http://schemas.microsoft.com/office/powerpoint/2010/main" val="62472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2 Lines and Content">
    <p:spTree>
      <p:nvGrpSpPr>
        <p:cNvPr id="1" name=""/>
        <p:cNvGrpSpPr/>
        <p:nvPr/>
      </p:nvGrpSpPr>
      <p:grpSpPr>
        <a:xfrm>
          <a:off x="0" y="0"/>
          <a:ext cx="0" cy="0"/>
          <a:chOff x="0" y="0"/>
          <a:chExt cx="0" cy="0"/>
        </a:xfrm>
      </p:grpSpPr>
      <p:grpSp>
        <p:nvGrpSpPr>
          <p:cNvPr id="15" name="Group 14"/>
          <p:cNvGrpSpPr/>
          <p:nvPr userDrawn="1"/>
        </p:nvGrpSpPr>
        <p:grpSpPr>
          <a:xfrm>
            <a:off x="0" y="1"/>
            <a:ext cx="9144000" cy="4979869"/>
            <a:chOff x="0" y="1"/>
            <a:chExt cx="9144000" cy="4979869"/>
          </a:xfrm>
        </p:grpSpPr>
        <p:sp>
          <p:nvSpPr>
            <p:cNvPr id="17" name="Rectangle 16"/>
            <p:cNvSpPr/>
            <p:nvPr userDrawn="1"/>
          </p:nvSpPr>
          <p:spPr>
            <a:xfrm>
              <a:off x="0" y="1"/>
              <a:ext cx="9144000" cy="1000396"/>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lIns="91440" rIns="91440" rtlCol="0" anchor="ctr">
              <a:normAutofit/>
            </a:bodyPr>
            <a:lstStyle/>
            <a:p>
              <a:endParaRPr lang="en-US" sz="2200" dirty="0">
                <a:solidFill>
                  <a:prstClr val="black"/>
                </a:solidFill>
                <a:effectLst>
                  <a:outerShdw blurRad="38100" dist="38100" dir="2700000" algn="tl">
                    <a:srgbClr val="000000">
                      <a:alpha val="43137"/>
                    </a:srgbClr>
                  </a:outerShdw>
                </a:effectLst>
              </a:endParaRPr>
            </a:p>
          </p:txBody>
        </p:sp>
        <p:cxnSp>
          <p:nvCxnSpPr>
            <p:cNvPr id="18" name="Straight Connector 17"/>
            <p:cNvCxnSpPr/>
            <p:nvPr userDrawn="1"/>
          </p:nvCxnSpPr>
          <p:spPr>
            <a:xfrm>
              <a:off x="0" y="999744"/>
              <a:ext cx="9144000" cy="653"/>
            </a:xfrm>
            <a:prstGeom prst="line">
              <a:avLst/>
            </a:prstGeom>
            <a:ln w="9525">
              <a:solidFill>
                <a:schemeClr val="tx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4979217"/>
              <a:ext cx="9144000" cy="6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457200" y="41299"/>
            <a:ext cx="8229600" cy="914400"/>
          </a:xfrm>
        </p:spPr>
        <p:txBody>
          <a:bodyPr anchor="ctr">
            <a:normAutofit/>
          </a:bodyPr>
          <a:lstStyle>
            <a:lvl1pPr>
              <a:lnSpc>
                <a:spcPct val="80000"/>
              </a:lnSpc>
              <a:defRPr sz="2800" b="1">
                <a:solidFill>
                  <a:schemeClr val="bg1"/>
                </a:solidFill>
                <a:effectLst>
                  <a:outerShdw blurRad="38100" dist="38100" dir="2700000" algn="tl">
                    <a:srgbClr val="000000">
                      <a:alpha val="43137"/>
                    </a:srgbClr>
                  </a:outerShdw>
                </a:effectLst>
                <a:latin typeface="+mj-lt"/>
              </a:defRPr>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457200" y="1091184"/>
            <a:ext cx="8229600" cy="3773424"/>
          </a:xfrm>
        </p:spPr>
        <p:txBody>
          <a:bodyPr>
            <a:normAutofit/>
          </a:bodyPr>
          <a:lstStyle>
            <a:lvl1pPr marL="0" indent="0">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0"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Tree>
    <p:extLst>
      <p:ext uri="{BB962C8B-B14F-4D97-AF65-F5344CB8AC3E}">
        <p14:creationId xmlns:p14="http://schemas.microsoft.com/office/powerpoint/2010/main" val="3040631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on the left">
    <p:spTree>
      <p:nvGrpSpPr>
        <p:cNvPr id="1" name=""/>
        <p:cNvGrpSpPr/>
        <p:nvPr/>
      </p:nvGrpSpPr>
      <p:grpSpPr>
        <a:xfrm>
          <a:off x="0" y="0"/>
          <a:ext cx="0" cy="0"/>
          <a:chOff x="0" y="0"/>
          <a:chExt cx="0" cy="0"/>
        </a:xfrm>
      </p:grpSpPr>
      <p:cxnSp>
        <p:nvCxnSpPr>
          <p:cNvPr id="13" name="Straight Connector 12"/>
          <p:cNvCxnSpPr/>
          <p:nvPr userDrawn="1"/>
        </p:nvCxnSpPr>
        <p:spPr>
          <a:xfrm>
            <a:off x="0" y="4979217"/>
            <a:ext cx="9144000" cy="6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3791712" y="90067"/>
            <a:ext cx="5062728" cy="914400"/>
          </a:xfrm>
        </p:spPr>
        <p:txBody>
          <a:bodyPr anchor="ctr">
            <a:normAutofit/>
          </a:bodyPr>
          <a:lstStyle>
            <a:lvl1pPr>
              <a:lnSpc>
                <a:spcPct val="100000"/>
              </a:lnSpc>
              <a:defRPr sz="2800" b="1">
                <a:solidFill>
                  <a:schemeClr val="bg1"/>
                </a:solidFill>
                <a:effectLst>
                  <a:outerShdw blurRad="38100" dist="38100" dir="2700000" algn="tl">
                    <a:srgbClr val="000000">
                      <a:alpha val="43137"/>
                    </a:srgbClr>
                  </a:outerShdw>
                </a:effectLst>
                <a:latin typeface="+mj-lt"/>
              </a:defRPr>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3791712" y="1091184"/>
            <a:ext cx="5053584" cy="3773424"/>
          </a:xfrm>
        </p:spPr>
        <p:txBody>
          <a:bodyPr>
            <a:normAutofit/>
          </a:bodyPr>
          <a:lstStyle>
            <a:lvl1pPr marL="0" indent="0">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Picture Placeholder 4"/>
          <p:cNvSpPr>
            <a:spLocks noGrp="1"/>
          </p:cNvSpPr>
          <p:nvPr>
            <p:ph type="pic" sz="quarter" idx="10"/>
          </p:nvPr>
        </p:nvSpPr>
        <p:spPr>
          <a:xfrm>
            <a:off x="0" y="0"/>
            <a:ext cx="3474720" cy="4974336"/>
          </a:xfrm>
        </p:spPr>
        <p:txBody>
          <a:bodyPr anchor="ctr"/>
          <a:lstStyle>
            <a:lvl1pPr marL="0" indent="0" algn="ctr">
              <a:buFontTx/>
              <a:buNone/>
              <a:defRPr>
                <a:solidFill>
                  <a:schemeClr val="bg1"/>
                </a:solidFill>
              </a:defRPr>
            </a:lvl1pPr>
          </a:lstStyle>
          <a:p>
            <a:endParaRPr lang="en-US" dirty="0"/>
          </a:p>
        </p:txBody>
      </p:sp>
      <p:sp>
        <p:nvSpPr>
          <p:cNvPr id="9"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Tree>
    <p:extLst>
      <p:ext uri="{BB962C8B-B14F-4D97-AF65-F5344CB8AC3E}">
        <p14:creationId xmlns:p14="http://schemas.microsoft.com/office/powerpoint/2010/main" val="371136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grpSp>
        <p:nvGrpSpPr>
          <p:cNvPr id="10" name="Group 9"/>
          <p:cNvGrpSpPr/>
          <p:nvPr userDrawn="1"/>
        </p:nvGrpSpPr>
        <p:grpSpPr>
          <a:xfrm>
            <a:off x="-1" y="815209"/>
            <a:ext cx="9144001" cy="4164661"/>
            <a:chOff x="-1" y="815209"/>
            <a:chExt cx="9144001" cy="4164661"/>
          </a:xfrm>
        </p:grpSpPr>
        <p:sp>
          <p:nvSpPr>
            <p:cNvPr id="11" name="Rectangle 10"/>
            <p:cNvSpPr/>
            <p:nvPr userDrawn="1"/>
          </p:nvSpPr>
          <p:spPr>
            <a:xfrm>
              <a:off x="0" y="815209"/>
              <a:ext cx="9144000" cy="3513080"/>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lIns="91440" rIns="91440" rtlCol="0" anchor="ctr">
              <a:normAutofit/>
            </a:bodyPr>
            <a:lstStyle/>
            <a:p>
              <a:endParaRPr lang="en-US" sz="2200" dirty="0">
                <a:solidFill>
                  <a:prstClr val="black"/>
                </a:solidFill>
                <a:effectLst>
                  <a:outerShdw blurRad="38100" dist="38100" dir="2700000" algn="tl">
                    <a:srgbClr val="000000">
                      <a:alpha val="43137"/>
                    </a:srgbClr>
                  </a:outerShdw>
                </a:effectLst>
              </a:endParaRPr>
            </a:p>
          </p:txBody>
        </p:sp>
        <p:cxnSp>
          <p:nvCxnSpPr>
            <p:cNvPr id="13" name="Straight Connector 12"/>
            <p:cNvCxnSpPr/>
            <p:nvPr userDrawn="1"/>
          </p:nvCxnSpPr>
          <p:spPr>
            <a:xfrm>
              <a:off x="0" y="4324872"/>
              <a:ext cx="9144000" cy="653"/>
            </a:xfrm>
            <a:prstGeom prst="line">
              <a:avLst/>
            </a:prstGeom>
            <a:ln w="9525">
              <a:solidFill>
                <a:schemeClr val="tx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0" y="4979217"/>
              <a:ext cx="9144000" cy="6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1" y="815209"/>
              <a:ext cx="9144000" cy="653"/>
            </a:xfrm>
            <a:prstGeom prst="line">
              <a:avLst/>
            </a:prstGeom>
            <a:ln w="9525">
              <a:solidFill>
                <a:schemeClr val="tx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457200" y="289711"/>
            <a:ext cx="8229601" cy="4488029"/>
          </a:xfrm>
        </p:spPr>
        <p:txBody>
          <a:bodyPr>
            <a:normAutofit/>
          </a:bodyPr>
          <a:lstStyle>
            <a:lvl1pPr>
              <a:defRPr sz="5400" b="1">
                <a:solidFill>
                  <a:schemeClr val="bg1"/>
                </a:solidFill>
                <a:effectLst>
                  <a:outerShdw blurRad="38100" dist="38100" dir="2700000" algn="tl">
                    <a:srgbClr val="000000">
                      <a:alpha val="43137"/>
                    </a:srgbClr>
                  </a:outerShdw>
                </a:effectLst>
                <a:latin typeface="+mj-lt"/>
              </a:defRPr>
            </a:lvl1pPr>
          </a:lstStyle>
          <a:p>
            <a:r>
              <a:rPr lang="en-US" dirty="0"/>
              <a:t>CLICK TO EDIT MASTER TITLE STYLE</a:t>
            </a:r>
          </a:p>
        </p:txBody>
      </p:sp>
      <p:sp>
        <p:nvSpPr>
          <p:cNvPr id="16"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Tree>
    <p:extLst>
      <p:ext uri="{BB962C8B-B14F-4D97-AF65-F5344CB8AC3E}">
        <p14:creationId xmlns:p14="http://schemas.microsoft.com/office/powerpoint/2010/main" val="2914180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Rectangle 18"/>
          <p:cNvSpPr/>
          <p:nvPr userDrawn="1"/>
        </p:nvSpPr>
        <p:spPr>
          <a:xfrm>
            <a:off x="0" y="0"/>
            <a:ext cx="9144000" cy="5143500"/>
          </a:xfrm>
          <a:prstGeom prst="rect">
            <a:avLst/>
          </a:prstGeom>
          <a:solidFill>
            <a:srgbClr val="042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a:off x="0" y="4979217"/>
            <a:ext cx="9144000" cy="6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roject ID"/>
          <p:cNvSpPr txBox="1"/>
          <p:nvPr userDrawn="1"/>
        </p:nvSpPr>
        <p:spPr>
          <a:xfrm>
            <a:off x="8116825" y="4987589"/>
            <a:ext cx="1027176" cy="155448"/>
          </a:xfrm>
          <a:prstGeom prst="rect">
            <a:avLst/>
          </a:prstGeom>
          <a:noFill/>
        </p:spPr>
        <p:txBody>
          <a:bodyPr wrap="square" tIns="0" bIns="0" rtlCol="0" anchor="ctr">
            <a:normAutofit/>
          </a:bodyPr>
          <a:lstStyle/>
          <a:p>
            <a:pPr algn="r"/>
            <a:r>
              <a:rPr lang="en-US" sz="1000" dirty="0">
                <a:solidFill>
                  <a:schemeClr val="bg2"/>
                </a:solidFill>
                <a:latin typeface="+mn-lt"/>
              </a:rPr>
              <a:t>REV 12/2021</a:t>
            </a:r>
            <a:endParaRPr lang="en-US" sz="1000" b="1" dirty="0">
              <a:solidFill>
                <a:schemeClr val="bg2"/>
              </a:solidFill>
              <a:latin typeface="+mn-lt"/>
            </a:endParaRPr>
          </a:p>
        </p:txBody>
      </p:sp>
    </p:spTree>
    <p:extLst>
      <p:ext uri="{BB962C8B-B14F-4D97-AF65-F5344CB8AC3E}">
        <p14:creationId xmlns:p14="http://schemas.microsoft.com/office/powerpoint/2010/main" val="3969032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042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442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0" r:id="rId3"/>
    <p:sldLayoutId id="2147483663" r:id="rId4"/>
    <p:sldLayoutId id="2147483664" r:id="rId5"/>
    <p:sldLayoutId id="2147483660" r:id="rId6"/>
    <p:sldLayoutId id="2147483649" r:id="rId7"/>
  </p:sldLayoutIdLst>
  <p:txStyles>
    <p:titleStyle>
      <a:lvl1pPr algn="ctr" defTabSz="914400" rtl="0" eaLnBrk="1" latinLnBrk="0" hangingPunct="1">
        <a:lnSpc>
          <a:spcPct val="80000"/>
        </a:lnSpc>
        <a:spcBef>
          <a:spcPct val="0"/>
        </a:spcBef>
        <a:buNone/>
        <a:defRPr sz="4400" b="1" i="0" kern="1200">
          <a:solidFill>
            <a:schemeClr val="tx1"/>
          </a:solidFill>
          <a:latin typeface="+mj-lt"/>
          <a:ea typeface="Myriad Pro Condensed" charset="0"/>
          <a:cs typeface="Myriad Pro Condensed" charset="0"/>
        </a:defRPr>
      </a:lvl1pPr>
    </p:titleStyle>
    <p:bodyStyle>
      <a:lvl1pPr marL="342900" indent="-342900" algn="l" defTabSz="914400" rtl="0" eaLnBrk="1" latinLnBrk="0" hangingPunct="1">
        <a:lnSpc>
          <a:spcPct val="80000"/>
        </a:lnSpc>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80000"/>
        </a:lnSpc>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80000"/>
        </a:lnSpc>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80000"/>
        </a:lnSpc>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80000"/>
        </a:lnSpc>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4.emf"/><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54BDCFB-EE4B-70DC-E662-41A59D4D3358}"/>
              </a:ext>
            </a:extLst>
          </p:cNvPr>
          <p:cNvPicPr>
            <a:picLocks noChangeAspect="1"/>
          </p:cNvPicPr>
          <p:nvPr/>
        </p:nvPicPr>
        <p:blipFill rotWithShape="1">
          <a:blip r:embed="rId3"/>
          <a:srcRect l="12849" r="5563"/>
          <a:stretch/>
        </p:blipFill>
        <p:spPr>
          <a:xfrm>
            <a:off x="2286000" y="0"/>
            <a:ext cx="6858000" cy="4728117"/>
          </a:xfrm>
          <a:prstGeom prst="rect">
            <a:avLst/>
          </a:prstGeom>
        </p:spPr>
      </p:pic>
      <p:sp>
        <p:nvSpPr>
          <p:cNvPr id="37" name="Parallelogram 36">
            <a:extLst>
              <a:ext uri="{FF2B5EF4-FFF2-40B4-BE49-F238E27FC236}">
                <a16:creationId xmlns:a16="http://schemas.microsoft.com/office/drawing/2014/main" id="{8E4D6EFC-D186-FBB4-0DC4-9458E201C837}"/>
              </a:ext>
            </a:extLst>
          </p:cNvPr>
          <p:cNvSpPr/>
          <p:nvPr/>
        </p:nvSpPr>
        <p:spPr>
          <a:xfrm>
            <a:off x="349403" y="0"/>
            <a:ext cx="4728119" cy="5143500"/>
          </a:xfrm>
          <a:prstGeom prst="parallelogram">
            <a:avLst>
              <a:gd name="adj" fmla="val 41107"/>
            </a:avLst>
          </a:prstGeom>
          <a:solidFill>
            <a:srgbClr val="042B3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1" name="Parallelogram 30">
            <a:extLst>
              <a:ext uri="{FF2B5EF4-FFF2-40B4-BE49-F238E27FC236}">
                <a16:creationId xmlns:a16="http://schemas.microsoft.com/office/drawing/2014/main" id="{667933E1-A936-8DE5-9EB3-FBAF6E345125}"/>
              </a:ext>
            </a:extLst>
          </p:cNvPr>
          <p:cNvSpPr/>
          <p:nvPr/>
        </p:nvSpPr>
        <p:spPr>
          <a:xfrm>
            <a:off x="0" y="0"/>
            <a:ext cx="4728119" cy="5143500"/>
          </a:xfrm>
          <a:prstGeom prst="parallelogram">
            <a:avLst>
              <a:gd name="adj" fmla="val 41107"/>
            </a:avLst>
          </a:prstGeom>
          <a:solidFill>
            <a:srgbClr val="042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2" name="Title 1">
            <a:extLst>
              <a:ext uri="{FF2B5EF4-FFF2-40B4-BE49-F238E27FC236}">
                <a16:creationId xmlns:a16="http://schemas.microsoft.com/office/drawing/2014/main" id="{EB935C65-BFFF-8487-B871-712074003C87}"/>
              </a:ext>
            </a:extLst>
          </p:cNvPr>
          <p:cNvSpPr txBox="1">
            <a:spLocks/>
          </p:cNvSpPr>
          <p:nvPr/>
        </p:nvSpPr>
        <p:spPr>
          <a:xfrm>
            <a:off x="141249" y="168442"/>
            <a:ext cx="4274634" cy="2298032"/>
          </a:xfrm>
          <a:prstGeom prst="rect">
            <a:avLst/>
          </a:prstGeom>
        </p:spPr>
        <p:txBody>
          <a:bodyPr>
            <a:normAutofit/>
          </a:bodyPr>
          <a:lstStyle>
            <a:lvl1pPr algn="ctr" defTabSz="914400" rtl="0" eaLnBrk="1" latinLnBrk="0" hangingPunct="1">
              <a:lnSpc>
                <a:spcPct val="80000"/>
              </a:lnSpc>
              <a:spcBef>
                <a:spcPct val="0"/>
              </a:spcBef>
              <a:buNone/>
              <a:defRPr sz="4400" b="1" i="0" kern="1200">
                <a:solidFill>
                  <a:schemeClr val="tx1"/>
                </a:solidFill>
                <a:latin typeface="+mj-lt"/>
                <a:ea typeface="Myriad Pro Condensed" charset="0"/>
                <a:cs typeface="Myriad Pro Condensed" charset="0"/>
              </a:defRPr>
            </a:lvl1pPr>
          </a:lstStyle>
          <a:p>
            <a:pPr algn="l"/>
            <a:r>
              <a:rPr lang="en-US" sz="3600" spc="350" dirty="0">
                <a:solidFill>
                  <a:schemeClr val="bg1"/>
                </a:solidFill>
              </a:rPr>
              <a:t>UNDERSTANDING</a:t>
            </a:r>
            <a:r>
              <a:rPr lang="en-US" sz="3600" spc="170" dirty="0">
                <a:solidFill>
                  <a:schemeClr val="bg1"/>
                </a:solidFill>
              </a:rPr>
              <a:t> </a:t>
            </a:r>
            <a:r>
              <a:rPr lang="en-US" sz="3600" spc="250" dirty="0">
                <a:solidFill>
                  <a:schemeClr val="bg1"/>
                </a:solidFill>
              </a:rPr>
              <a:t>MEDICARE, YOUR </a:t>
            </a:r>
            <a:r>
              <a:rPr lang="en-US" sz="3600" dirty="0">
                <a:solidFill>
                  <a:schemeClr val="bg1"/>
                </a:solidFill>
              </a:rPr>
              <a:t>RIGHTS &amp; OPTIONS</a:t>
            </a:r>
          </a:p>
        </p:txBody>
      </p:sp>
      <p:sp>
        <p:nvSpPr>
          <p:cNvPr id="26" name="Rectangle 25">
            <a:extLst>
              <a:ext uri="{FF2B5EF4-FFF2-40B4-BE49-F238E27FC236}">
                <a16:creationId xmlns:a16="http://schemas.microsoft.com/office/drawing/2014/main" id="{0280F870-894E-6B24-D7E2-3C5E20427386}"/>
              </a:ext>
            </a:extLst>
          </p:cNvPr>
          <p:cNvSpPr/>
          <p:nvPr/>
        </p:nvSpPr>
        <p:spPr>
          <a:xfrm>
            <a:off x="1066068" y="4728117"/>
            <a:ext cx="7011866" cy="4153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D39208F7-149D-5A80-E87B-4EDC4A09D713}"/>
              </a:ext>
            </a:extLst>
          </p:cNvPr>
          <p:cNvSpPr/>
          <p:nvPr/>
        </p:nvSpPr>
        <p:spPr>
          <a:xfrm>
            <a:off x="944137" y="4728117"/>
            <a:ext cx="483219" cy="41538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AE748C5A-71A4-44D7-7D2B-7B72D34F1D90}"/>
              </a:ext>
            </a:extLst>
          </p:cNvPr>
          <p:cNvSpPr/>
          <p:nvPr/>
        </p:nvSpPr>
        <p:spPr>
          <a:xfrm>
            <a:off x="7836322" y="4728117"/>
            <a:ext cx="483219" cy="41538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Diagram, text&#10;&#10;Description automatically generated">
            <a:extLst>
              <a:ext uri="{FF2B5EF4-FFF2-40B4-BE49-F238E27FC236}">
                <a16:creationId xmlns:a16="http://schemas.microsoft.com/office/drawing/2014/main" id="{7694012C-AC08-65BF-E298-AE58C873E423}"/>
              </a:ext>
            </a:extLst>
          </p:cNvPr>
          <p:cNvPicPr>
            <a:picLocks noChangeAspect="1"/>
          </p:cNvPicPr>
          <p:nvPr/>
        </p:nvPicPr>
        <p:blipFill>
          <a:blip r:embed="rId4"/>
          <a:stretch>
            <a:fillRect/>
          </a:stretch>
        </p:blipFill>
        <p:spPr>
          <a:xfrm>
            <a:off x="234460" y="2088630"/>
            <a:ext cx="2385792" cy="1544800"/>
          </a:xfrm>
          <a:prstGeom prst="rect">
            <a:avLst/>
          </a:prstGeom>
          <a:effectLst>
            <a:outerShdw blurRad="76200" dir="18900000" sy="23000" kx="-1200000" algn="bl" rotWithShape="0">
              <a:prstClr val="black">
                <a:alpha val="20000"/>
              </a:prstClr>
            </a:outerShdw>
          </a:effectLst>
        </p:spPr>
      </p:pic>
      <p:sp>
        <p:nvSpPr>
          <p:cNvPr id="35" name="TextBox 34">
            <a:extLst>
              <a:ext uri="{FF2B5EF4-FFF2-40B4-BE49-F238E27FC236}">
                <a16:creationId xmlns:a16="http://schemas.microsoft.com/office/drawing/2014/main" id="{DE4DAA6A-4A06-EC50-9009-4EEFFE1BFE2C}"/>
              </a:ext>
            </a:extLst>
          </p:cNvPr>
          <p:cNvSpPr txBox="1"/>
          <p:nvPr/>
        </p:nvSpPr>
        <p:spPr>
          <a:xfrm>
            <a:off x="141248" y="3903774"/>
            <a:ext cx="2914371" cy="553998"/>
          </a:xfrm>
          <a:prstGeom prst="rect">
            <a:avLst/>
          </a:prstGeom>
          <a:noFill/>
        </p:spPr>
        <p:txBody>
          <a:bodyPr wrap="square" rtlCol="0">
            <a:spAutoFit/>
          </a:bodyPr>
          <a:lstStyle/>
          <a:p>
            <a:r>
              <a:rPr lang="en-US" sz="1000" dirty="0">
                <a:solidFill>
                  <a:schemeClr val="bg1"/>
                </a:solidFill>
              </a:rPr>
              <a:t>We are not connected with the U.S government, federal Medicare program, social security or any other government agency</a:t>
            </a:r>
          </a:p>
        </p:txBody>
      </p:sp>
      <p:sp>
        <p:nvSpPr>
          <p:cNvPr id="36" name="TextBox 35">
            <a:extLst>
              <a:ext uri="{FF2B5EF4-FFF2-40B4-BE49-F238E27FC236}">
                <a16:creationId xmlns:a16="http://schemas.microsoft.com/office/drawing/2014/main" id="{250D06CA-8F1F-98F2-A6BA-62454B3FAE86}"/>
              </a:ext>
            </a:extLst>
          </p:cNvPr>
          <p:cNvSpPr txBox="1"/>
          <p:nvPr/>
        </p:nvSpPr>
        <p:spPr>
          <a:xfrm>
            <a:off x="141249" y="1519589"/>
            <a:ext cx="2914371" cy="338554"/>
          </a:xfrm>
          <a:prstGeom prst="rect">
            <a:avLst/>
          </a:prstGeom>
          <a:noFill/>
        </p:spPr>
        <p:txBody>
          <a:bodyPr wrap="square" rtlCol="0">
            <a:spAutoFit/>
          </a:bodyPr>
          <a:lstStyle/>
          <a:p>
            <a:r>
              <a:rPr lang="en-US" sz="1600" dirty="0">
                <a:solidFill>
                  <a:schemeClr val="bg1"/>
                </a:solidFill>
              </a:rPr>
              <a:t>Educational Presentation</a:t>
            </a:r>
          </a:p>
        </p:txBody>
      </p:sp>
    </p:spTree>
    <p:extLst>
      <p:ext uri="{BB962C8B-B14F-4D97-AF65-F5344CB8AC3E}">
        <p14:creationId xmlns:p14="http://schemas.microsoft.com/office/powerpoint/2010/main" val="2863900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69"/>
            <a:ext cx="9144000" cy="644065"/>
          </a:xfrm>
        </p:spPr>
        <p:txBody>
          <a:bodyPr>
            <a:normAutofit/>
          </a:bodyPr>
          <a:lstStyle/>
          <a:p>
            <a:r>
              <a:rPr lang="en-US" dirty="0"/>
              <a:t>WHY IS NATIONWIDE COVERAGE IMPORTANT?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 y="647392"/>
            <a:ext cx="9144000" cy="2377440"/>
          </a:xfrm>
          <a:prstGeom prst="rect">
            <a:avLst/>
          </a:prstGeom>
        </p:spPr>
      </p:pic>
      <p:cxnSp>
        <p:nvCxnSpPr>
          <p:cNvPr id="5" name="Straight Connector 4"/>
          <p:cNvCxnSpPr/>
          <p:nvPr/>
        </p:nvCxnSpPr>
        <p:spPr>
          <a:xfrm>
            <a:off x="0" y="3016559"/>
            <a:ext cx="9144000" cy="65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Content Placeholder 11"/>
          <p:cNvSpPr txBox="1">
            <a:spLocks/>
          </p:cNvSpPr>
          <p:nvPr/>
        </p:nvSpPr>
        <p:spPr>
          <a:xfrm>
            <a:off x="659596" y="3324412"/>
            <a:ext cx="2118953" cy="58759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US" b="1" dirty="0">
                <a:solidFill>
                  <a:schemeClr val="accent1"/>
                </a:solidFill>
              </a:rPr>
              <a:t>Any doctor</a:t>
            </a:r>
          </a:p>
        </p:txBody>
      </p:sp>
      <p:sp>
        <p:nvSpPr>
          <p:cNvPr id="13" name="Content Placeholder 11"/>
          <p:cNvSpPr txBox="1">
            <a:spLocks/>
          </p:cNvSpPr>
          <p:nvPr/>
        </p:nvSpPr>
        <p:spPr>
          <a:xfrm>
            <a:off x="3223255" y="3324412"/>
            <a:ext cx="2330848" cy="58759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US" b="1" dirty="0">
                <a:solidFill>
                  <a:schemeClr val="accent1"/>
                </a:solidFill>
              </a:rPr>
              <a:t>Any hospital</a:t>
            </a:r>
          </a:p>
        </p:txBody>
      </p:sp>
      <p:sp>
        <p:nvSpPr>
          <p:cNvPr id="18" name="Content Placeholder 11"/>
          <p:cNvSpPr txBox="1">
            <a:spLocks/>
          </p:cNvSpPr>
          <p:nvPr/>
        </p:nvSpPr>
        <p:spPr>
          <a:xfrm>
            <a:off x="5998810" y="3324411"/>
            <a:ext cx="2563933" cy="58759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US" b="1" dirty="0">
                <a:solidFill>
                  <a:schemeClr val="accent1"/>
                </a:solidFill>
              </a:rPr>
              <a:t>Any specialist</a:t>
            </a:r>
          </a:p>
        </p:txBody>
      </p:sp>
      <p:sp>
        <p:nvSpPr>
          <p:cNvPr id="21" name="Content Placeholder 11"/>
          <p:cNvSpPr txBox="1">
            <a:spLocks/>
          </p:cNvSpPr>
          <p:nvPr/>
        </p:nvSpPr>
        <p:spPr>
          <a:xfrm>
            <a:off x="914399" y="4078187"/>
            <a:ext cx="7315202" cy="5876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r>
              <a:rPr lang="en-US" b="1" dirty="0"/>
              <a:t>No referral needed to see a specialist</a:t>
            </a:r>
          </a:p>
          <a:p>
            <a:pPr algn="ctr">
              <a:spcBef>
                <a:spcPts val="0"/>
              </a:spcBef>
            </a:pPr>
            <a:endParaRPr lang="en-US" b="1" dirty="0"/>
          </a:p>
        </p:txBody>
      </p:sp>
      <p:pic>
        <p:nvPicPr>
          <p:cNvPr id="23"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242" y="2734413"/>
            <a:ext cx="579659" cy="583685"/>
          </a:xfrm>
          <a:prstGeom prst="rect">
            <a:avLst/>
          </a:prstGeom>
        </p:spPr>
      </p:pic>
      <p:pic>
        <p:nvPicPr>
          <p:cNvPr id="25"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552" y="2734413"/>
            <a:ext cx="579659" cy="583685"/>
          </a:xfrm>
          <a:prstGeom prst="rect">
            <a:avLst/>
          </a:prstGeom>
        </p:spPr>
      </p:pic>
      <p:pic>
        <p:nvPicPr>
          <p:cNvPr id="26"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946" y="2734413"/>
            <a:ext cx="579659" cy="583685"/>
          </a:xfrm>
          <a:prstGeom prst="rect">
            <a:avLst/>
          </a:prstGeom>
        </p:spPr>
      </p:pic>
    </p:spTree>
    <p:extLst>
      <p:ext uri="{BB962C8B-B14F-4D97-AF65-F5344CB8AC3E}">
        <p14:creationId xmlns:p14="http://schemas.microsoft.com/office/powerpoint/2010/main" val="837728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B2F8-1B57-4B8E-9B57-256B681630A3}"/>
              </a:ext>
            </a:extLst>
          </p:cNvPr>
          <p:cNvSpPr>
            <a:spLocks noGrp="1"/>
          </p:cNvSpPr>
          <p:nvPr>
            <p:ph type="title"/>
          </p:nvPr>
        </p:nvSpPr>
        <p:spPr/>
        <p:txBody>
          <a:bodyPr/>
          <a:lstStyle/>
          <a:p>
            <a:r>
              <a:rPr lang="en-US" u="sng" dirty="0">
                <a:solidFill>
                  <a:srgbClr val="FFFF00"/>
                </a:solidFill>
              </a:rPr>
              <a:t>PREMIUM FREE PART A</a:t>
            </a:r>
            <a:r>
              <a:rPr lang="en-US" dirty="0">
                <a:solidFill>
                  <a:srgbClr val="FFFF00"/>
                </a:solidFill>
              </a:rPr>
              <a:t> </a:t>
            </a:r>
            <a:r>
              <a:rPr lang="en-US" dirty="0"/>
              <a:t>INITIAL ENROLLMENT PERIOD</a:t>
            </a:r>
          </a:p>
        </p:txBody>
      </p:sp>
      <p:pic>
        <p:nvPicPr>
          <p:cNvPr id="10" name="Graphic 1" descr="Flip calendar">
            <a:extLst>
              <a:ext uri="{FF2B5EF4-FFF2-40B4-BE49-F238E27FC236}">
                <a16:creationId xmlns:a16="http://schemas.microsoft.com/office/drawing/2014/main" id="{87375329-96D3-4FF2-8D5F-919280B72F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23360" y="2247900"/>
            <a:ext cx="1173480" cy="1426845"/>
          </a:xfrm>
          <a:prstGeom prst="rect">
            <a:avLst/>
          </a:prstGeom>
        </p:spPr>
      </p:pic>
      <p:pic>
        <p:nvPicPr>
          <p:cNvPr id="11" name="Graphic 1" descr="Flip calendar">
            <a:extLst>
              <a:ext uri="{FF2B5EF4-FFF2-40B4-BE49-F238E27FC236}">
                <a16:creationId xmlns:a16="http://schemas.microsoft.com/office/drawing/2014/main" id="{14690664-81BF-46EF-92EF-0B9B574FCF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8221" y="2247898"/>
            <a:ext cx="1173480" cy="1426845"/>
          </a:xfrm>
          <a:prstGeom prst="rect">
            <a:avLst/>
          </a:prstGeom>
        </p:spPr>
      </p:pic>
      <p:pic>
        <p:nvPicPr>
          <p:cNvPr id="12" name="Graphic 1" descr="Flip calendar">
            <a:extLst>
              <a:ext uri="{FF2B5EF4-FFF2-40B4-BE49-F238E27FC236}">
                <a16:creationId xmlns:a16="http://schemas.microsoft.com/office/drawing/2014/main" id="{B233C235-60C0-4FB5-8745-87E0C5D84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9390" y="2247899"/>
            <a:ext cx="1173480" cy="1426845"/>
          </a:xfrm>
          <a:prstGeom prst="rect">
            <a:avLst/>
          </a:prstGeom>
        </p:spPr>
      </p:pic>
      <p:pic>
        <p:nvPicPr>
          <p:cNvPr id="13" name="Graphic 1" descr="Flip calendar">
            <a:extLst>
              <a:ext uri="{FF2B5EF4-FFF2-40B4-BE49-F238E27FC236}">
                <a16:creationId xmlns:a16="http://schemas.microsoft.com/office/drawing/2014/main" id="{4FBF7EAD-F96A-4984-91C8-3921CC40B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0810" y="2247900"/>
            <a:ext cx="1173480" cy="1426845"/>
          </a:xfrm>
          <a:prstGeom prst="rect">
            <a:avLst/>
          </a:prstGeom>
        </p:spPr>
      </p:pic>
      <p:pic>
        <p:nvPicPr>
          <p:cNvPr id="14" name="Graphic 1" descr="Flip calendar">
            <a:extLst>
              <a:ext uri="{FF2B5EF4-FFF2-40B4-BE49-F238E27FC236}">
                <a16:creationId xmlns:a16="http://schemas.microsoft.com/office/drawing/2014/main" id="{003DF715-5F32-4B17-9D78-B076C1162A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2438" y="2247898"/>
            <a:ext cx="1173480" cy="1426845"/>
          </a:xfrm>
          <a:prstGeom prst="rect">
            <a:avLst/>
          </a:prstGeom>
        </p:spPr>
      </p:pic>
      <p:pic>
        <p:nvPicPr>
          <p:cNvPr id="15" name="Graphic 1" descr="Flip calendar">
            <a:extLst>
              <a:ext uri="{FF2B5EF4-FFF2-40B4-BE49-F238E27FC236}">
                <a16:creationId xmlns:a16="http://schemas.microsoft.com/office/drawing/2014/main" id="{B34AE181-1517-464F-B512-423AE7AB0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7810" y="2247899"/>
            <a:ext cx="1173480" cy="1426845"/>
          </a:xfrm>
          <a:prstGeom prst="rect">
            <a:avLst/>
          </a:prstGeom>
        </p:spPr>
      </p:pic>
      <p:pic>
        <p:nvPicPr>
          <p:cNvPr id="16" name="Graphic 1" descr="Flip calendar">
            <a:extLst>
              <a:ext uri="{FF2B5EF4-FFF2-40B4-BE49-F238E27FC236}">
                <a16:creationId xmlns:a16="http://schemas.microsoft.com/office/drawing/2014/main" id="{362000E5-AE25-4CF3-8422-6D68922BFA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810" y="2247899"/>
            <a:ext cx="1173480" cy="1426845"/>
          </a:xfrm>
          <a:prstGeom prst="rect">
            <a:avLst/>
          </a:prstGeom>
        </p:spPr>
      </p:pic>
      <p:grpSp>
        <p:nvGrpSpPr>
          <p:cNvPr id="17" name="Graphic 38" descr="Cake">
            <a:extLst>
              <a:ext uri="{FF2B5EF4-FFF2-40B4-BE49-F238E27FC236}">
                <a16:creationId xmlns:a16="http://schemas.microsoft.com/office/drawing/2014/main" id="{404D07FA-BDC5-48F6-B9F4-C820875DAB05}"/>
              </a:ext>
            </a:extLst>
          </p:cNvPr>
          <p:cNvGrpSpPr/>
          <p:nvPr/>
        </p:nvGrpSpPr>
        <p:grpSpPr>
          <a:xfrm>
            <a:off x="4352668" y="2918460"/>
            <a:ext cx="514864" cy="427574"/>
            <a:chOff x="3676650" y="5462587"/>
            <a:chExt cx="590550" cy="790575"/>
          </a:xfrm>
          <a:solidFill>
            <a:schemeClr val="bg1"/>
          </a:solidFill>
        </p:grpSpPr>
        <p:sp>
          <p:nvSpPr>
            <p:cNvPr id="18" name="Freeform: Shape 17">
              <a:extLst>
                <a:ext uri="{FF2B5EF4-FFF2-40B4-BE49-F238E27FC236}">
                  <a16:creationId xmlns:a16="http://schemas.microsoft.com/office/drawing/2014/main" id="{B60C9573-E6D9-4248-85DB-CDE381BF8277}"/>
                </a:ext>
              </a:extLst>
            </p:cNvPr>
            <p:cNvSpPr/>
            <p:nvPr/>
          </p:nvSpPr>
          <p:spPr>
            <a:xfrm>
              <a:off x="3943350" y="5462587"/>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18">
              <a:extLst>
                <a:ext uri="{FF2B5EF4-FFF2-40B4-BE49-F238E27FC236}">
                  <a16:creationId xmlns:a16="http://schemas.microsoft.com/office/drawing/2014/main" id="{478EA398-5501-42AB-A597-E4AF2B5E426B}"/>
                </a:ext>
              </a:extLst>
            </p:cNvPr>
            <p:cNvSpPr/>
            <p:nvPr/>
          </p:nvSpPr>
          <p:spPr>
            <a:xfrm>
              <a:off x="3848100" y="5510212"/>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19">
              <a:extLst>
                <a:ext uri="{FF2B5EF4-FFF2-40B4-BE49-F238E27FC236}">
                  <a16:creationId xmlns:a16="http://schemas.microsoft.com/office/drawing/2014/main" id="{980A8595-D9F9-47C8-BDB9-1331AF9C8674}"/>
                </a:ext>
              </a:extLst>
            </p:cNvPr>
            <p:cNvSpPr/>
            <p:nvPr/>
          </p:nvSpPr>
          <p:spPr>
            <a:xfrm>
              <a:off x="4038600" y="5510212"/>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Freeform: Shape 20">
              <a:extLst>
                <a:ext uri="{FF2B5EF4-FFF2-40B4-BE49-F238E27FC236}">
                  <a16:creationId xmlns:a16="http://schemas.microsoft.com/office/drawing/2014/main" id="{BB8FA1E2-205B-4577-87CE-782BE51B137F}"/>
                </a:ext>
              </a:extLst>
            </p:cNvPr>
            <p:cNvSpPr/>
            <p:nvPr/>
          </p:nvSpPr>
          <p:spPr>
            <a:xfrm>
              <a:off x="3704272" y="5586412"/>
              <a:ext cx="533400" cy="370522"/>
            </a:xfrm>
            <a:custGeom>
              <a:avLst/>
              <a:gdLst>
                <a:gd name="connsiteX0" fmla="*/ 96203 w 533400"/>
                <a:gd name="connsiteY0" fmla="*/ 364808 h 370522"/>
                <a:gd name="connsiteX1" fmla="*/ 213360 w 533400"/>
                <a:gd name="connsiteY1" fmla="*/ 364808 h 370522"/>
                <a:gd name="connsiteX2" fmla="*/ 249555 w 533400"/>
                <a:gd name="connsiteY2" fmla="*/ 364808 h 370522"/>
                <a:gd name="connsiteX3" fmla="*/ 366713 w 533400"/>
                <a:gd name="connsiteY3" fmla="*/ 364808 h 370522"/>
                <a:gd name="connsiteX4" fmla="*/ 402908 w 533400"/>
                <a:gd name="connsiteY4" fmla="*/ 364808 h 370522"/>
                <a:gd name="connsiteX5" fmla="*/ 520065 w 533400"/>
                <a:gd name="connsiteY5" fmla="*/ 364808 h 370522"/>
                <a:gd name="connsiteX6" fmla="*/ 533400 w 533400"/>
                <a:gd name="connsiteY6" fmla="*/ 370523 h 370522"/>
                <a:gd name="connsiteX7" fmla="*/ 533400 w 533400"/>
                <a:gd name="connsiteY7" fmla="*/ 219075 h 370522"/>
                <a:gd name="connsiteX8" fmla="*/ 390525 w 533400"/>
                <a:gd name="connsiteY8" fmla="*/ 160020 h 370522"/>
                <a:gd name="connsiteX9" fmla="*/ 390525 w 533400"/>
                <a:gd name="connsiteY9" fmla="*/ 57150 h 370522"/>
                <a:gd name="connsiteX10" fmla="*/ 361950 w 533400"/>
                <a:gd name="connsiteY10" fmla="*/ 47625 h 370522"/>
                <a:gd name="connsiteX11" fmla="*/ 333375 w 533400"/>
                <a:gd name="connsiteY11" fmla="*/ 57150 h 370522"/>
                <a:gd name="connsiteX12" fmla="*/ 333375 w 533400"/>
                <a:gd name="connsiteY12" fmla="*/ 154305 h 370522"/>
                <a:gd name="connsiteX13" fmla="*/ 295275 w 533400"/>
                <a:gd name="connsiteY13" fmla="*/ 152400 h 370522"/>
                <a:gd name="connsiteX14" fmla="*/ 295275 w 533400"/>
                <a:gd name="connsiteY14" fmla="*/ 9525 h 370522"/>
                <a:gd name="connsiteX15" fmla="*/ 266700 w 533400"/>
                <a:gd name="connsiteY15" fmla="*/ 0 h 370522"/>
                <a:gd name="connsiteX16" fmla="*/ 238125 w 533400"/>
                <a:gd name="connsiteY16" fmla="*/ 9525 h 370522"/>
                <a:gd name="connsiteX17" fmla="*/ 238125 w 533400"/>
                <a:gd name="connsiteY17" fmla="*/ 152400 h 370522"/>
                <a:gd name="connsiteX18" fmla="*/ 200025 w 533400"/>
                <a:gd name="connsiteY18" fmla="*/ 154305 h 370522"/>
                <a:gd name="connsiteX19" fmla="*/ 200025 w 533400"/>
                <a:gd name="connsiteY19" fmla="*/ 57150 h 370522"/>
                <a:gd name="connsiteX20" fmla="*/ 171450 w 533400"/>
                <a:gd name="connsiteY20" fmla="*/ 47625 h 370522"/>
                <a:gd name="connsiteX21" fmla="*/ 142875 w 533400"/>
                <a:gd name="connsiteY21" fmla="*/ 57150 h 370522"/>
                <a:gd name="connsiteX22" fmla="*/ 142875 w 533400"/>
                <a:gd name="connsiteY22" fmla="*/ 160020 h 370522"/>
                <a:gd name="connsiteX23" fmla="*/ 0 w 533400"/>
                <a:gd name="connsiteY23" fmla="*/ 219075 h 370522"/>
                <a:gd name="connsiteX24" fmla="*/ 0 w 533400"/>
                <a:gd name="connsiteY24" fmla="*/ 342900 h 370522"/>
                <a:gd name="connsiteX25" fmla="*/ 59055 w 533400"/>
                <a:gd name="connsiteY25" fmla="*/ 364808 h 370522"/>
                <a:gd name="connsiteX26" fmla="*/ 96203 w 533400"/>
                <a:gd name="connsiteY26" fmla="*/ 364808 h 37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3400" h="370522">
                  <a:moveTo>
                    <a:pt x="96203" y="364808"/>
                  </a:moveTo>
                  <a:cubicBezTo>
                    <a:pt x="125730" y="335280"/>
                    <a:pt x="183833" y="335280"/>
                    <a:pt x="213360" y="364808"/>
                  </a:cubicBezTo>
                  <a:cubicBezTo>
                    <a:pt x="220980" y="372428"/>
                    <a:pt x="241935" y="372428"/>
                    <a:pt x="249555" y="364808"/>
                  </a:cubicBezTo>
                  <a:cubicBezTo>
                    <a:pt x="279083" y="335280"/>
                    <a:pt x="337185" y="335280"/>
                    <a:pt x="366713" y="364808"/>
                  </a:cubicBezTo>
                  <a:cubicBezTo>
                    <a:pt x="374333" y="372428"/>
                    <a:pt x="395288" y="372428"/>
                    <a:pt x="402908" y="364808"/>
                  </a:cubicBezTo>
                  <a:cubicBezTo>
                    <a:pt x="432435" y="335280"/>
                    <a:pt x="490538" y="335280"/>
                    <a:pt x="520065" y="364808"/>
                  </a:cubicBezTo>
                  <a:cubicBezTo>
                    <a:pt x="522923" y="367665"/>
                    <a:pt x="527685" y="369570"/>
                    <a:pt x="533400" y="370523"/>
                  </a:cubicBezTo>
                  <a:lnTo>
                    <a:pt x="533400" y="219075"/>
                  </a:lnTo>
                  <a:cubicBezTo>
                    <a:pt x="533400" y="193358"/>
                    <a:pt x="475298" y="171450"/>
                    <a:pt x="390525" y="160020"/>
                  </a:cubicBezTo>
                  <a:lnTo>
                    <a:pt x="390525" y="57150"/>
                  </a:lnTo>
                  <a:cubicBezTo>
                    <a:pt x="390525" y="51435"/>
                    <a:pt x="378143" y="47625"/>
                    <a:pt x="361950" y="47625"/>
                  </a:cubicBezTo>
                  <a:cubicBezTo>
                    <a:pt x="345758" y="47625"/>
                    <a:pt x="333375" y="51435"/>
                    <a:pt x="333375" y="57150"/>
                  </a:cubicBezTo>
                  <a:lnTo>
                    <a:pt x="333375" y="154305"/>
                  </a:lnTo>
                  <a:cubicBezTo>
                    <a:pt x="320993" y="153352"/>
                    <a:pt x="308610" y="153352"/>
                    <a:pt x="295275" y="152400"/>
                  </a:cubicBezTo>
                  <a:lnTo>
                    <a:pt x="295275" y="9525"/>
                  </a:lnTo>
                  <a:cubicBezTo>
                    <a:pt x="295275" y="3810"/>
                    <a:pt x="282893" y="0"/>
                    <a:pt x="266700" y="0"/>
                  </a:cubicBezTo>
                  <a:cubicBezTo>
                    <a:pt x="250508" y="0"/>
                    <a:pt x="238125" y="3810"/>
                    <a:pt x="238125" y="9525"/>
                  </a:cubicBezTo>
                  <a:lnTo>
                    <a:pt x="238125" y="152400"/>
                  </a:lnTo>
                  <a:cubicBezTo>
                    <a:pt x="224790" y="152400"/>
                    <a:pt x="212408" y="153352"/>
                    <a:pt x="200025" y="154305"/>
                  </a:cubicBezTo>
                  <a:lnTo>
                    <a:pt x="200025" y="57150"/>
                  </a:lnTo>
                  <a:cubicBezTo>
                    <a:pt x="200025" y="51435"/>
                    <a:pt x="187642" y="47625"/>
                    <a:pt x="171450" y="47625"/>
                  </a:cubicBezTo>
                  <a:cubicBezTo>
                    <a:pt x="155258" y="47625"/>
                    <a:pt x="142875" y="51435"/>
                    <a:pt x="142875" y="57150"/>
                  </a:cubicBezTo>
                  <a:lnTo>
                    <a:pt x="142875" y="160020"/>
                  </a:lnTo>
                  <a:cubicBezTo>
                    <a:pt x="58103" y="171450"/>
                    <a:pt x="0" y="193358"/>
                    <a:pt x="0" y="219075"/>
                  </a:cubicBezTo>
                  <a:lnTo>
                    <a:pt x="0" y="342900"/>
                  </a:lnTo>
                  <a:cubicBezTo>
                    <a:pt x="21908" y="342900"/>
                    <a:pt x="43815" y="350520"/>
                    <a:pt x="59055" y="364808"/>
                  </a:cubicBezTo>
                  <a:cubicBezTo>
                    <a:pt x="67628" y="372428"/>
                    <a:pt x="88583" y="372428"/>
                    <a:pt x="96203" y="36480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Shape 21">
              <a:extLst>
                <a:ext uri="{FF2B5EF4-FFF2-40B4-BE49-F238E27FC236}">
                  <a16:creationId xmlns:a16="http://schemas.microsoft.com/office/drawing/2014/main" id="{AAB6DED3-C267-4A46-A65C-6C97755E6FAC}"/>
                </a:ext>
              </a:extLst>
            </p:cNvPr>
            <p:cNvSpPr/>
            <p:nvPr/>
          </p:nvSpPr>
          <p:spPr>
            <a:xfrm>
              <a:off x="3707130" y="5986462"/>
              <a:ext cx="533399" cy="171450"/>
            </a:xfrm>
            <a:custGeom>
              <a:avLst/>
              <a:gdLst>
                <a:gd name="connsiteX0" fmla="*/ 531495 w 533399"/>
                <a:gd name="connsiteY0" fmla="*/ 27623 h 171450"/>
                <a:gd name="connsiteX1" fmla="*/ 478155 w 533399"/>
                <a:gd name="connsiteY1" fmla="*/ 5715 h 171450"/>
                <a:gd name="connsiteX2" fmla="*/ 441960 w 533399"/>
                <a:gd name="connsiteY2" fmla="*/ 5715 h 171450"/>
                <a:gd name="connsiteX3" fmla="*/ 324803 w 533399"/>
                <a:gd name="connsiteY3" fmla="*/ 5715 h 171450"/>
                <a:gd name="connsiteX4" fmla="*/ 288608 w 533399"/>
                <a:gd name="connsiteY4" fmla="*/ 5715 h 171450"/>
                <a:gd name="connsiteX5" fmla="*/ 171450 w 533399"/>
                <a:gd name="connsiteY5" fmla="*/ 5715 h 171450"/>
                <a:gd name="connsiteX6" fmla="*/ 135255 w 533399"/>
                <a:gd name="connsiteY6" fmla="*/ 5715 h 171450"/>
                <a:gd name="connsiteX7" fmla="*/ 18097 w 533399"/>
                <a:gd name="connsiteY7" fmla="*/ 5715 h 171450"/>
                <a:gd name="connsiteX8" fmla="*/ 0 w 533399"/>
                <a:gd name="connsiteY8" fmla="*/ 0 h 171450"/>
                <a:gd name="connsiteX9" fmla="*/ 0 w 533399"/>
                <a:gd name="connsiteY9" fmla="*/ 171450 h 171450"/>
                <a:gd name="connsiteX10" fmla="*/ 533400 w 533399"/>
                <a:gd name="connsiteY10" fmla="*/ 171450 h 171450"/>
                <a:gd name="connsiteX11" fmla="*/ 533400 w 533399"/>
                <a:gd name="connsiteY11" fmla="*/ 2762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399" h="171450">
                  <a:moveTo>
                    <a:pt x="531495" y="27623"/>
                  </a:moveTo>
                  <a:cubicBezTo>
                    <a:pt x="511493" y="26670"/>
                    <a:pt x="491490" y="19050"/>
                    <a:pt x="478155" y="5715"/>
                  </a:cubicBezTo>
                  <a:cubicBezTo>
                    <a:pt x="470535" y="-1905"/>
                    <a:pt x="449580" y="-1905"/>
                    <a:pt x="441960" y="5715"/>
                  </a:cubicBezTo>
                  <a:cubicBezTo>
                    <a:pt x="412433" y="35242"/>
                    <a:pt x="354330" y="35242"/>
                    <a:pt x="324803" y="5715"/>
                  </a:cubicBezTo>
                  <a:cubicBezTo>
                    <a:pt x="317183" y="-1905"/>
                    <a:pt x="296228" y="-1905"/>
                    <a:pt x="288608" y="5715"/>
                  </a:cubicBezTo>
                  <a:cubicBezTo>
                    <a:pt x="259080" y="35242"/>
                    <a:pt x="200977" y="35242"/>
                    <a:pt x="171450" y="5715"/>
                  </a:cubicBezTo>
                  <a:cubicBezTo>
                    <a:pt x="163830" y="-1905"/>
                    <a:pt x="142875" y="-1905"/>
                    <a:pt x="135255" y="5715"/>
                  </a:cubicBezTo>
                  <a:cubicBezTo>
                    <a:pt x="105727" y="35242"/>
                    <a:pt x="47625" y="35242"/>
                    <a:pt x="18097" y="5715"/>
                  </a:cubicBezTo>
                  <a:cubicBezTo>
                    <a:pt x="14288" y="1905"/>
                    <a:pt x="6667" y="0"/>
                    <a:pt x="0" y="0"/>
                  </a:cubicBezTo>
                  <a:lnTo>
                    <a:pt x="0" y="171450"/>
                  </a:lnTo>
                  <a:lnTo>
                    <a:pt x="533400" y="171450"/>
                  </a:lnTo>
                  <a:lnTo>
                    <a:pt x="533400" y="27623"/>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Freeform: Shape 22">
              <a:extLst>
                <a:ext uri="{FF2B5EF4-FFF2-40B4-BE49-F238E27FC236}">
                  <a16:creationId xmlns:a16="http://schemas.microsoft.com/office/drawing/2014/main" id="{25542E85-DD88-48AC-AAF3-FBE38A946768}"/>
                </a:ext>
              </a:extLst>
            </p:cNvPr>
            <p:cNvSpPr/>
            <p:nvPr/>
          </p:nvSpPr>
          <p:spPr>
            <a:xfrm>
              <a:off x="3676650" y="6196012"/>
              <a:ext cx="590550" cy="57150"/>
            </a:xfrm>
            <a:custGeom>
              <a:avLst/>
              <a:gdLst>
                <a:gd name="connsiteX0" fmla="*/ 561975 w 590550"/>
                <a:gd name="connsiteY0" fmla="*/ 0 h 57150"/>
                <a:gd name="connsiteX1" fmla="*/ 28575 w 590550"/>
                <a:gd name="connsiteY1" fmla="*/ 0 h 57150"/>
                <a:gd name="connsiteX2" fmla="*/ 0 w 590550"/>
                <a:gd name="connsiteY2" fmla="*/ 28575 h 57150"/>
                <a:gd name="connsiteX3" fmla="*/ 28575 w 590550"/>
                <a:gd name="connsiteY3" fmla="*/ 57150 h 57150"/>
                <a:gd name="connsiteX4" fmla="*/ 561975 w 590550"/>
                <a:gd name="connsiteY4" fmla="*/ 57150 h 57150"/>
                <a:gd name="connsiteX5" fmla="*/ 590550 w 590550"/>
                <a:gd name="connsiteY5" fmla="*/ 28575 h 57150"/>
                <a:gd name="connsiteX6" fmla="*/ 561975 w 5905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50" h="57150">
                  <a:moveTo>
                    <a:pt x="561975" y="0"/>
                  </a:moveTo>
                  <a:lnTo>
                    <a:pt x="28575" y="0"/>
                  </a:lnTo>
                  <a:cubicBezTo>
                    <a:pt x="12382" y="0"/>
                    <a:pt x="0" y="12383"/>
                    <a:pt x="0" y="28575"/>
                  </a:cubicBezTo>
                  <a:cubicBezTo>
                    <a:pt x="0" y="44767"/>
                    <a:pt x="12382" y="57150"/>
                    <a:pt x="28575" y="57150"/>
                  </a:cubicBezTo>
                  <a:lnTo>
                    <a:pt x="561975" y="57150"/>
                  </a:lnTo>
                  <a:cubicBezTo>
                    <a:pt x="578168" y="57150"/>
                    <a:pt x="590550" y="44767"/>
                    <a:pt x="590550" y="28575"/>
                  </a:cubicBezTo>
                  <a:cubicBezTo>
                    <a:pt x="590550" y="12383"/>
                    <a:pt x="578168" y="0"/>
                    <a:pt x="561975"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6" name="TextBox 25">
            <a:extLst>
              <a:ext uri="{FF2B5EF4-FFF2-40B4-BE49-F238E27FC236}">
                <a16:creationId xmlns:a16="http://schemas.microsoft.com/office/drawing/2014/main" id="{5A685FE3-45A3-4E3B-8152-69C009C58F74}"/>
              </a:ext>
            </a:extLst>
          </p:cNvPr>
          <p:cNvSpPr txBox="1"/>
          <p:nvPr/>
        </p:nvSpPr>
        <p:spPr>
          <a:xfrm>
            <a:off x="3110370" y="3998536"/>
            <a:ext cx="2923260" cy="646331"/>
          </a:xfrm>
          <a:prstGeom prst="rect">
            <a:avLst/>
          </a:prstGeom>
          <a:noFill/>
        </p:spPr>
        <p:txBody>
          <a:bodyPr wrap="square" rtlCol="0">
            <a:spAutoFit/>
          </a:bodyPr>
          <a:lstStyle/>
          <a:p>
            <a:pPr algn="ctr"/>
            <a:r>
              <a:rPr lang="en-US" b="1" dirty="0">
                <a:solidFill>
                  <a:schemeClr val="bg1"/>
                </a:solidFill>
                <a:latin typeface="Avenir Next LT Pro Light" panose="020B0304020202020204" pitchFamily="34" charset="0"/>
              </a:rPr>
              <a:t>Coverage begins month of 65</a:t>
            </a:r>
            <a:r>
              <a:rPr lang="en-US" b="1" baseline="30000" dirty="0">
                <a:solidFill>
                  <a:schemeClr val="bg1"/>
                </a:solidFill>
                <a:latin typeface="Avenir Next LT Pro Light" panose="020B0304020202020204" pitchFamily="34" charset="0"/>
              </a:rPr>
              <a:t>th</a:t>
            </a:r>
            <a:r>
              <a:rPr lang="en-US" b="1" dirty="0">
                <a:solidFill>
                  <a:schemeClr val="bg1"/>
                </a:solidFill>
                <a:latin typeface="Avenir Next LT Pro Light" panose="020B0304020202020204" pitchFamily="34" charset="0"/>
              </a:rPr>
              <a:t> birthday</a:t>
            </a:r>
          </a:p>
        </p:txBody>
      </p:sp>
      <p:sp>
        <p:nvSpPr>
          <p:cNvPr id="27" name="TextBox 26">
            <a:extLst>
              <a:ext uri="{FF2B5EF4-FFF2-40B4-BE49-F238E27FC236}">
                <a16:creationId xmlns:a16="http://schemas.microsoft.com/office/drawing/2014/main" id="{91393295-176B-436A-A697-A404E07C409F}"/>
              </a:ext>
            </a:extLst>
          </p:cNvPr>
          <p:cNvSpPr txBox="1"/>
          <p:nvPr/>
        </p:nvSpPr>
        <p:spPr>
          <a:xfrm>
            <a:off x="742160" y="2893435"/>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3</a:t>
            </a:r>
          </a:p>
        </p:txBody>
      </p:sp>
      <p:sp>
        <p:nvSpPr>
          <p:cNvPr id="28" name="TextBox 27">
            <a:extLst>
              <a:ext uri="{FF2B5EF4-FFF2-40B4-BE49-F238E27FC236}">
                <a16:creationId xmlns:a16="http://schemas.microsoft.com/office/drawing/2014/main" id="{B954C307-E94B-4C53-8B6B-9B943286E2E3}"/>
              </a:ext>
            </a:extLst>
          </p:cNvPr>
          <p:cNvSpPr txBox="1"/>
          <p:nvPr/>
        </p:nvSpPr>
        <p:spPr>
          <a:xfrm>
            <a:off x="1885160" y="2893434"/>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2</a:t>
            </a:r>
          </a:p>
        </p:txBody>
      </p:sp>
      <p:sp>
        <p:nvSpPr>
          <p:cNvPr id="29" name="TextBox 28">
            <a:extLst>
              <a:ext uri="{FF2B5EF4-FFF2-40B4-BE49-F238E27FC236}">
                <a16:creationId xmlns:a16="http://schemas.microsoft.com/office/drawing/2014/main" id="{80BCCC05-40D9-4D70-83C5-9788E30CE4B5}"/>
              </a:ext>
            </a:extLst>
          </p:cNvPr>
          <p:cNvSpPr txBox="1"/>
          <p:nvPr/>
        </p:nvSpPr>
        <p:spPr>
          <a:xfrm>
            <a:off x="3028160" y="2889302"/>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1</a:t>
            </a:r>
          </a:p>
        </p:txBody>
      </p:sp>
      <p:sp>
        <p:nvSpPr>
          <p:cNvPr id="30" name="TextBox 29">
            <a:extLst>
              <a:ext uri="{FF2B5EF4-FFF2-40B4-BE49-F238E27FC236}">
                <a16:creationId xmlns:a16="http://schemas.microsoft.com/office/drawing/2014/main" id="{D3EB401F-058C-40B3-9D9B-2DA32672E064}"/>
              </a:ext>
            </a:extLst>
          </p:cNvPr>
          <p:cNvSpPr txBox="1"/>
          <p:nvPr/>
        </p:nvSpPr>
        <p:spPr>
          <a:xfrm>
            <a:off x="384810" y="1216955"/>
            <a:ext cx="7471410" cy="461665"/>
          </a:xfrm>
          <a:prstGeom prst="rect">
            <a:avLst/>
          </a:prstGeom>
          <a:noFill/>
        </p:spPr>
        <p:txBody>
          <a:bodyPr wrap="square" rtlCol="0">
            <a:spAutoFit/>
          </a:bodyPr>
          <a:lstStyle/>
          <a:p>
            <a:r>
              <a:rPr lang="en-US" b="1" dirty="0">
                <a:solidFill>
                  <a:schemeClr val="bg1"/>
                </a:solidFill>
                <a:latin typeface="Arial Black" panose="020B0A04020102020204" pitchFamily="34" charset="0"/>
              </a:rPr>
              <a:t>For those who qualify for </a:t>
            </a:r>
            <a:r>
              <a:rPr lang="en-US" sz="2400" b="1" dirty="0">
                <a:solidFill>
                  <a:srgbClr val="00B050"/>
                </a:solidFill>
                <a:latin typeface="Arial Black" panose="020B0A04020102020204" pitchFamily="34" charset="0"/>
              </a:rPr>
              <a:t>Premium Free Part A</a:t>
            </a:r>
            <a:r>
              <a:rPr lang="en-US" b="1" dirty="0">
                <a:solidFill>
                  <a:schemeClr val="bg1"/>
                </a:solidFill>
                <a:latin typeface="Arial Black" panose="020B0A04020102020204" pitchFamily="34" charset="0"/>
              </a:rPr>
              <a:t>:</a:t>
            </a:r>
          </a:p>
        </p:txBody>
      </p:sp>
      <p:sp>
        <p:nvSpPr>
          <p:cNvPr id="49" name="TextBox 48">
            <a:extLst>
              <a:ext uri="{FF2B5EF4-FFF2-40B4-BE49-F238E27FC236}">
                <a16:creationId xmlns:a16="http://schemas.microsoft.com/office/drawing/2014/main" id="{6EFE3FF4-A177-4E4A-9D7B-CB2341C31AE6}"/>
              </a:ext>
            </a:extLst>
          </p:cNvPr>
          <p:cNvSpPr txBox="1"/>
          <p:nvPr/>
        </p:nvSpPr>
        <p:spPr>
          <a:xfrm>
            <a:off x="5770258" y="2889301"/>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1</a:t>
            </a:r>
          </a:p>
        </p:txBody>
      </p:sp>
      <p:sp>
        <p:nvSpPr>
          <p:cNvPr id="50" name="TextBox 49">
            <a:extLst>
              <a:ext uri="{FF2B5EF4-FFF2-40B4-BE49-F238E27FC236}">
                <a16:creationId xmlns:a16="http://schemas.microsoft.com/office/drawing/2014/main" id="{5EC68FE6-E4CC-4F39-95CD-C3B80B67FB4B}"/>
              </a:ext>
            </a:extLst>
          </p:cNvPr>
          <p:cNvSpPr txBox="1"/>
          <p:nvPr/>
        </p:nvSpPr>
        <p:spPr>
          <a:xfrm>
            <a:off x="6912320" y="2896117"/>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2</a:t>
            </a:r>
          </a:p>
        </p:txBody>
      </p:sp>
      <p:sp>
        <p:nvSpPr>
          <p:cNvPr id="51" name="TextBox 50">
            <a:extLst>
              <a:ext uri="{FF2B5EF4-FFF2-40B4-BE49-F238E27FC236}">
                <a16:creationId xmlns:a16="http://schemas.microsoft.com/office/drawing/2014/main" id="{B66EA98D-0DDC-463E-BC27-B05CF91BF781}"/>
              </a:ext>
            </a:extLst>
          </p:cNvPr>
          <p:cNvSpPr txBox="1"/>
          <p:nvPr/>
        </p:nvSpPr>
        <p:spPr>
          <a:xfrm>
            <a:off x="8039788" y="2896117"/>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3</a:t>
            </a:r>
          </a:p>
        </p:txBody>
      </p:sp>
      <p:sp>
        <p:nvSpPr>
          <p:cNvPr id="68" name="TextBox 67">
            <a:extLst>
              <a:ext uri="{FF2B5EF4-FFF2-40B4-BE49-F238E27FC236}">
                <a16:creationId xmlns:a16="http://schemas.microsoft.com/office/drawing/2014/main" id="{D35CF845-5FAE-479E-BF0F-D62144CEF114}"/>
              </a:ext>
            </a:extLst>
          </p:cNvPr>
          <p:cNvSpPr txBox="1"/>
          <p:nvPr/>
        </p:nvSpPr>
        <p:spPr>
          <a:xfrm>
            <a:off x="457200" y="1824552"/>
            <a:ext cx="3524250" cy="353943"/>
          </a:xfrm>
          <a:prstGeom prst="rect">
            <a:avLst/>
          </a:prstGeom>
          <a:noFill/>
        </p:spPr>
        <p:txBody>
          <a:bodyPr wrap="square" rtlCol="0">
            <a:spAutoFit/>
          </a:bodyPr>
          <a:lstStyle/>
          <a:p>
            <a:r>
              <a:rPr lang="en-US" sz="1700" b="1" dirty="0">
                <a:solidFill>
                  <a:schemeClr val="bg1"/>
                </a:solidFill>
                <a:latin typeface="Arial" panose="020B0604020202020204" pitchFamily="34" charset="0"/>
                <a:cs typeface="Arial" panose="020B0604020202020204" pitchFamily="34" charset="0"/>
              </a:rPr>
              <a:t>3 months prior to 65</a:t>
            </a:r>
            <a:r>
              <a:rPr lang="en-US" sz="1700" b="1" baseline="30000" dirty="0">
                <a:solidFill>
                  <a:schemeClr val="bg1"/>
                </a:solidFill>
                <a:latin typeface="Arial" panose="020B0604020202020204" pitchFamily="34" charset="0"/>
                <a:cs typeface="Arial" panose="020B0604020202020204" pitchFamily="34" charset="0"/>
              </a:rPr>
              <a:t>th</a:t>
            </a:r>
            <a:r>
              <a:rPr lang="en-US" sz="1700" b="1" dirty="0">
                <a:solidFill>
                  <a:schemeClr val="bg1"/>
                </a:solidFill>
                <a:latin typeface="Arial" panose="020B0604020202020204" pitchFamily="34" charset="0"/>
                <a:cs typeface="Arial" panose="020B0604020202020204" pitchFamily="34" charset="0"/>
              </a:rPr>
              <a:t> birthday</a:t>
            </a:r>
          </a:p>
        </p:txBody>
      </p:sp>
      <p:sp>
        <p:nvSpPr>
          <p:cNvPr id="69" name="TextBox 68">
            <a:extLst>
              <a:ext uri="{FF2B5EF4-FFF2-40B4-BE49-F238E27FC236}">
                <a16:creationId xmlns:a16="http://schemas.microsoft.com/office/drawing/2014/main" id="{FD300EE3-7A91-48AB-9234-963A02A2701A}"/>
              </a:ext>
            </a:extLst>
          </p:cNvPr>
          <p:cNvSpPr txBox="1"/>
          <p:nvPr/>
        </p:nvSpPr>
        <p:spPr>
          <a:xfrm>
            <a:off x="3768091" y="1828438"/>
            <a:ext cx="1670562" cy="615553"/>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Birthday Month</a:t>
            </a:r>
          </a:p>
        </p:txBody>
      </p:sp>
      <p:sp>
        <p:nvSpPr>
          <p:cNvPr id="70" name="TextBox 69">
            <a:extLst>
              <a:ext uri="{FF2B5EF4-FFF2-40B4-BE49-F238E27FC236}">
                <a16:creationId xmlns:a16="http://schemas.microsoft.com/office/drawing/2014/main" id="{41C41D69-7BD1-42DD-BA2B-4A3B08B39D95}"/>
              </a:ext>
            </a:extLst>
          </p:cNvPr>
          <p:cNvSpPr txBox="1"/>
          <p:nvPr/>
        </p:nvSpPr>
        <p:spPr>
          <a:xfrm>
            <a:off x="5349278" y="1842216"/>
            <a:ext cx="3573703" cy="353943"/>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3 months after 65</a:t>
            </a:r>
            <a:r>
              <a:rPr lang="en-US" sz="1700" b="1" baseline="30000" dirty="0">
                <a:solidFill>
                  <a:schemeClr val="bg1"/>
                </a:solidFill>
                <a:latin typeface="Arial" panose="020B0604020202020204" pitchFamily="34" charset="0"/>
                <a:cs typeface="Arial" panose="020B0604020202020204" pitchFamily="34" charset="0"/>
              </a:rPr>
              <a:t>th</a:t>
            </a:r>
            <a:r>
              <a:rPr lang="en-US" sz="1700" b="1" dirty="0">
                <a:solidFill>
                  <a:schemeClr val="bg1"/>
                </a:solidFill>
                <a:latin typeface="Arial" panose="020B0604020202020204" pitchFamily="34" charset="0"/>
                <a:cs typeface="Arial" panose="020B0604020202020204" pitchFamily="34" charset="0"/>
              </a:rPr>
              <a:t> birthday</a:t>
            </a:r>
          </a:p>
        </p:txBody>
      </p:sp>
      <p:cxnSp>
        <p:nvCxnSpPr>
          <p:cNvPr id="4" name="Straight Arrow Connector 3">
            <a:extLst>
              <a:ext uri="{FF2B5EF4-FFF2-40B4-BE49-F238E27FC236}">
                <a16:creationId xmlns:a16="http://schemas.microsoft.com/office/drawing/2014/main" id="{38DB8CDC-B552-40E8-A6B3-5419FE81053C}"/>
              </a:ext>
            </a:extLst>
          </p:cNvPr>
          <p:cNvCxnSpPr>
            <a:cxnSpLocks/>
          </p:cNvCxnSpPr>
          <p:nvPr/>
        </p:nvCxnSpPr>
        <p:spPr>
          <a:xfrm>
            <a:off x="4582063" y="3715514"/>
            <a:ext cx="0" cy="24619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Left Bracket 2">
            <a:extLst>
              <a:ext uri="{FF2B5EF4-FFF2-40B4-BE49-F238E27FC236}">
                <a16:creationId xmlns:a16="http://schemas.microsoft.com/office/drawing/2014/main" id="{A92053D7-19B2-E38F-615A-216E57A97FCD}"/>
              </a:ext>
            </a:extLst>
          </p:cNvPr>
          <p:cNvSpPr/>
          <p:nvPr/>
        </p:nvSpPr>
        <p:spPr>
          <a:xfrm rot="16200000">
            <a:off x="4590698" y="-372248"/>
            <a:ext cx="88628" cy="8073487"/>
          </a:xfrm>
          <a:prstGeom prst="leftBracket">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506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B2F8-1B57-4B8E-9B57-256B681630A3}"/>
              </a:ext>
            </a:extLst>
          </p:cNvPr>
          <p:cNvSpPr>
            <a:spLocks noGrp="1"/>
          </p:cNvSpPr>
          <p:nvPr>
            <p:ph type="title"/>
          </p:nvPr>
        </p:nvSpPr>
        <p:spPr>
          <a:xfrm>
            <a:off x="198120" y="41299"/>
            <a:ext cx="8778240" cy="914400"/>
          </a:xfrm>
        </p:spPr>
        <p:txBody>
          <a:bodyPr/>
          <a:lstStyle/>
          <a:p>
            <a:r>
              <a:rPr lang="en-US" u="sng" dirty="0">
                <a:solidFill>
                  <a:srgbClr val="FFFF00"/>
                </a:solidFill>
              </a:rPr>
              <a:t>PREMIUM PART A &amp; PART B</a:t>
            </a:r>
            <a:r>
              <a:rPr lang="en-US" dirty="0">
                <a:solidFill>
                  <a:srgbClr val="FFFF00"/>
                </a:solidFill>
              </a:rPr>
              <a:t> </a:t>
            </a:r>
            <a:r>
              <a:rPr lang="en-US" dirty="0"/>
              <a:t>INITIAL ENROLLMENT PERIOD</a:t>
            </a:r>
          </a:p>
        </p:txBody>
      </p:sp>
      <p:pic>
        <p:nvPicPr>
          <p:cNvPr id="10" name="Graphic 1" descr="Flip calendar">
            <a:extLst>
              <a:ext uri="{FF2B5EF4-FFF2-40B4-BE49-F238E27FC236}">
                <a16:creationId xmlns:a16="http://schemas.microsoft.com/office/drawing/2014/main" id="{87375329-96D3-4FF2-8D5F-919280B72F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1009" y="2247898"/>
            <a:ext cx="1173480" cy="1426845"/>
          </a:xfrm>
          <a:prstGeom prst="rect">
            <a:avLst/>
          </a:prstGeom>
        </p:spPr>
      </p:pic>
      <p:pic>
        <p:nvPicPr>
          <p:cNvPr id="11" name="Graphic 1" descr="Flip calendar">
            <a:extLst>
              <a:ext uri="{FF2B5EF4-FFF2-40B4-BE49-F238E27FC236}">
                <a16:creationId xmlns:a16="http://schemas.microsoft.com/office/drawing/2014/main" id="{14690664-81BF-46EF-92EF-0B9B574FCF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8221" y="2247898"/>
            <a:ext cx="1173480" cy="1426845"/>
          </a:xfrm>
          <a:prstGeom prst="rect">
            <a:avLst/>
          </a:prstGeom>
        </p:spPr>
      </p:pic>
      <p:pic>
        <p:nvPicPr>
          <p:cNvPr id="12" name="Graphic 1" descr="Flip calendar">
            <a:extLst>
              <a:ext uri="{FF2B5EF4-FFF2-40B4-BE49-F238E27FC236}">
                <a16:creationId xmlns:a16="http://schemas.microsoft.com/office/drawing/2014/main" id="{B233C235-60C0-4FB5-8745-87E0C5D84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9390" y="2247899"/>
            <a:ext cx="1173480" cy="1426845"/>
          </a:xfrm>
          <a:prstGeom prst="rect">
            <a:avLst/>
          </a:prstGeom>
        </p:spPr>
      </p:pic>
      <p:pic>
        <p:nvPicPr>
          <p:cNvPr id="13" name="Graphic 1" descr="Flip calendar">
            <a:extLst>
              <a:ext uri="{FF2B5EF4-FFF2-40B4-BE49-F238E27FC236}">
                <a16:creationId xmlns:a16="http://schemas.microsoft.com/office/drawing/2014/main" id="{4FBF7EAD-F96A-4984-91C8-3921CC40B8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0810" y="2247900"/>
            <a:ext cx="1173480" cy="1426845"/>
          </a:xfrm>
          <a:prstGeom prst="rect">
            <a:avLst/>
          </a:prstGeom>
        </p:spPr>
      </p:pic>
      <p:pic>
        <p:nvPicPr>
          <p:cNvPr id="14" name="Graphic 1" descr="Flip calendar">
            <a:extLst>
              <a:ext uri="{FF2B5EF4-FFF2-40B4-BE49-F238E27FC236}">
                <a16:creationId xmlns:a16="http://schemas.microsoft.com/office/drawing/2014/main" id="{003DF715-5F32-4B17-9D78-B076C1162A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2438" y="2247898"/>
            <a:ext cx="1173480" cy="1426845"/>
          </a:xfrm>
          <a:prstGeom prst="rect">
            <a:avLst/>
          </a:prstGeom>
        </p:spPr>
      </p:pic>
      <p:pic>
        <p:nvPicPr>
          <p:cNvPr id="15" name="Graphic 1" descr="Flip calendar">
            <a:extLst>
              <a:ext uri="{FF2B5EF4-FFF2-40B4-BE49-F238E27FC236}">
                <a16:creationId xmlns:a16="http://schemas.microsoft.com/office/drawing/2014/main" id="{B34AE181-1517-464F-B512-423AE7AB0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7810" y="2247899"/>
            <a:ext cx="1173480" cy="1426845"/>
          </a:xfrm>
          <a:prstGeom prst="rect">
            <a:avLst/>
          </a:prstGeom>
        </p:spPr>
      </p:pic>
      <p:pic>
        <p:nvPicPr>
          <p:cNvPr id="16" name="Graphic 1" descr="Flip calendar">
            <a:extLst>
              <a:ext uri="{FF2B5EF4-FFF2-40B4-BE49-F238E27FC236}">
                <a16:creationId xmlns:a16="http://schemas.microsoft.com/office/drawing/2014/main" id="{362000E5-AE25-4CF3-8422-6D68922BFA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810" y="2247899"/>
            <a:ext cx="1173480" cy="1426845"/>
          </a:xfrm>
          <a:prstGeom prst="rect">
            <a:avLst/>
          </a:prstGeom>
        </p:spPr>
      </p:pic>
      <p:grpSp>
        <p:nvGrpSpPr>
          <p:cNvPr id="17" name="Graphic 38" descr="Cake">
            <a:extLst>
              <a:ext uri="{FF2B5EF4-FFF2-40B4-BE49-F238E27FC236}">
                <a16:creationId xmlns:a16="http://schemas.microsoft.com/office/drawing/2014/main" id="{404D07FA-BDC5-48F6-B9F4-C820875DAB05}"/>
              </a:ext>
            </a:extLst>
          </p:cNvPr>
          <p:cNvGrpSpPr/>
          <p:nvPr/>
        </p:nvGrpSpPr>
        <p:grpSpPr>
          <a:xfrm>
            <a:off x="4563005" y="2933177"/>
            <a:ext cx="514864" cy="427574"/>
            <a:chOff x="3676650" y="5462587"/>
            <a:chExt cx="590550" cy="790575"/>
          </a:xfrm>
          <a:solidFill>
            <a:schemeClr val="bg1"/>
          </a:solidFill>
        </p:grpSpPr>
        <p:sp>
          <p:nvSpPr>
            <p:cNvPr id="18" name="Freeform: Shape 17">
              <a:extLst>
                <a:ext uri="{FF2B5EF4-FFF2-40B4-BE49-F238E27FC236}">
                  <a16:creationId xmlns:a16="http://schemas.microsoft.com/office/drawing/2014/main" id="{B60C9573-E6D9-4248-85DB-CDE381BF8277}"/>
                </a:ext>
              </a:extLst>
            </p:cNvPr>
            <p:cNvSpPr/>
            <p:nvPr/>
          </p:nvSpPr>
          <p:spPr>
            <a:xfrm>
              <a:off x="3943350" y="5462587"/>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18">
              <a:extLst>
                <a:ext uri="{FF2B5EF4-FFF2-40B4-BE49-F238E27FC236}">
                  <a16:creationId xmlns:a16="http://schemas.microsoft.com/office/drawing/2014/main" id="{478EA398-5501-42AB-A597-E4AF2B5E426B}"/>
                </a:ext>
              </a:extLst>
            </p:cNvPr>
            <p:cNvSpPr/>
            <p:nvPr/>
          </p:nvSpPr>
          <p:spPr>
            <a:xfrm>
              <a:off x="3848100" y="5510212"/>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19">
              <a:extLst>
                <a:ext uri="{FF2B5EF4-FFF2-40B4-BE49-F238E27FC236}">
                  <a16:creationId xmlns:a16="http://schemas.microsoft.com/office/drawing/2014/main" id="{980A8595-D9F9-47C8-BDB9-1331AF9C8674}"/>
                </a:ext>
              </a:extLst>
            </p:cNvPr>
            <p:cNvSpPr/>
            <p:nvPr/>
          </p:nvSpPr>
          <p:spPr>
            <a:xfrm>
              <a:off x="4038600" y="5510212"/>
              <a:ext cx="57150" cy="85725"/>
            </a:xfrm>
            <a:custGeom>
              <a:avLst/>
              <a:gdLst>
                <a:gd name="connsiteX0" fmla="*/ 28575 w 57150"/>
                <a:gd name="connsiteY0" fmla="*/ 85725 h 85725"/>
                <a:gd name="connsiteX1" fmla="*/ 57150 w 57150"/>
                <a:gd name="connsiteY1" fmla="*/ 57150 h 85725"/>
                <a:gd name="connsiteX2" fmla="*/ 28575 w 57150"/>
                <a:gd name="connsiteY2" fmla="*/ 0 h 85725"/>
                <a:gd name="connsiteX3" fmla="*/ 9525 w 57150"/>
                <a:gd name="connsiteY3" fmla="*/ 38100 h 85725"/>
                <a:gd name="connsiteX4" fmla="*/ 7620 w 57150"/>
                <a:gd name="connsiteY4" fmla="*/ 40005 h 85725"/>
                <a:gd name="connsiteX5" fmla="*/ 0 w 57150"/>
                <a:gd name="connsiteY5" fmla="*/ 57150 h 85725"/>
                <a:gd name="connsiteX6" fmla="*/ 28575 w 571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85725">
                  <a:moveTo>
                    <a:pt x="28575" y="85725"/>
                  </a:moveTo>
                  <a:cubicBezTo>
                    <a:pt x="44768" y="85725"/>
                    <a:pt x="57150" y="73343"/>
                    <a:pt x="57150" y="57150"/>
                  </a:cubicBezTo>
                  <a:cubicBezTo>
                    <a:pt x="57150" y="40958"/>
                    <a:pt x="44768" y="0"/>
                    <a:pt x="28575" y="0"/>
                  </a:cubicBezTo>
                  <a:cubicBezTo>
                    <a:pt x="12382" y="0"/>
                    <a:pt x="32385" y="19050"/>
                    <a:pt x="9525" y="38100"/>
                  </a:cubicBezTo>
                  <a:cubicBezTo>
                    <a:pt x="8573" y="39053"/>
                    <a:pt x="8573" y="39053"/>
                    <a:pt x="7620" y="40005"/>
                  </a:cubicBezTo>
                  <a:cubicBezTo>
                    <a:pt x="3810" y="44768"/>
                    <a:pt x="0" y="49530"/>
                    <a:pt x="0" y="57150"/>
                  </a:cubicBezTo>
                  <a:cubicBezTo>
                    <a:pt x="0" y="73343"/>
                    <a:pt x="12382" y="85725"/>
                    <a:pt x="28575" y="857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Freeform: Shape 20">
              <a:extLst>
                <a:ext uri="{FF2B5EF4-FFF2-40B4-BE49-F238E27FC236}">
                  <a16:creationId xmlns:a16="http://schemas.microsoft.com/office/drawing/2014/main" id="{BB8FA1E2-205B-4577-87CE-782BE51B137F}"/>
                </a:ext>
              </a:extLst>
            </p:cNvPr>
            <p:cNvSpPr/>
            <p:nvPr/>
          </p:nvSpPr>
          <p:spPr>
            <a:xfrm>
              <a:off x="3704272" y="5586412"/>
              <a:ext cx="533400" cy="370522"/>
            </a:xfrm>
            <a:custGeom>
              <a:avLst/>
              <a:gdLst>
                <a:gd name="connsiteX0" fmla="*/ 96203 w 533400"/>
                <a:gd name="connsiteY0" fmla="*/ 364808 h 370522"/>
                <a:gd name="connsiteX1" fmla="*/ 213360 w 533400"/>
                <a:gd name="connsiteY1" fmla="*/ 364808 h 370522"/>
                <a:gd name="connsiteX2" fmla="*/ 249555 w 533400"/>
                <a:gd name="connsiteY2" fmla="*/ 364808 h 370522"/>
                <a:gd name="connsiteX3" fmla="*/ 366713 w 533400"/>
                <a:gd name="connsiteY3" fmla="*/ 364808 h 370522"/>
                <a:gd name="connsiteX4" fmla="*/ 402908 w 533400"/>
                <a:gd name="connsiteY4" fmla="*/ 364808 h 370522"/>
                <a:gd name="connsiteX5" fmla="*/ 520065 w 533400"/>
                <a:gd name="connsiteY5" fmla="*/ 364808 h 370522"/>
                <a:gd name="connsiteX6" fmla="*/ 533400 w 533400"/>
                <a:gd name="connsiteY6" fmla="*/ 370523 h 370522"/>
                <a:gd name="connsiteX7" fmla="*/ 533400 w 533400"/>
                <a:gd name="connsiteY7" fmla="*/ 219075 h 370522"/>
                <a:gd name="connsiteX8" fmla="*/ 390525 w 533400"/>
                <a:gd name="connsiteY8" fmla="*/ 160020 h 370522"/>
                <a:gd name="connsiteX9" fmla="*/ 390525 w 533400"/>
                <a:gd name="connsiteY9" fmla="*/ 57150 h 370522"/>
                <a:gd name="connsiteX10" fmla="*/ 361950 w 533400"/>
                <a:gd name="connsiteY10" fmla="*/ 47625 h 370522"/>
                <a:gd name="connsiteX11" fmla="*/ 333375 w 533400"/>
                <a:gd name="connsiteY11" fmla="*/ 57150 h 370522"/>
                <a:gd name="connsiteX12" fmla="*/ 333375 w 533400"/>
                <a:gd name="connsiteY12" fmla="*/ 154305 h 370522"/>
                <a:gd name="connsiteX13" fmla="*/ 295275 w 533400"/>
                <a:gd name="connsiteY13" fmla="*/ 152400 h 370522"/>
                <a:gd name="connsiteX14" fmla="*/ 295275 w 533400"/>
                <a:gd name="connsiteY14" fmla="*/ 9525 h 370522"/>
                <a:gd name="connsiteX15" fmla="*/ 266700 w 533400"/>
                <a:gd name="connsiteY15" fmla="*/ 0 h 370522"/>
                <a:gd name="connsiteX16" fmla="*/ 238125 w 533400"/>
                <a:gd name="connsiteY16" fmla="*/ 9525 h 370522"/>
                <a:gd name="connsiteX17" fmla="*/ 238125 w 533400"/>
                <a:gd name="connsiteY17" fmla="*/ 152400 h 370522"/>
                <a:gd name="connsiteX18" fmla="*/ 200025 w 533400"/>
                <a:gd name="connsiteY18" fmla="*/ 154305 h 370522"/>
                <a:gd name="connsiteX19" fmla="*/ 200025 w 533400"/>
                <a:gd name="connsiteY19" fmla="*/ 57150 h 370522"/>
                <a:gd name="connsiteX20" fmla="*/ 171450 w 533400"/>
                <a:gd name="connsiteY20" fmla="*/ 47625 h 370522"/>
                <a:gd name="connsiteX21" fmla="*/ 142875 w 533400"/>
                <a:gd name="connsiteY21" fmla="*/ 57150 h 370522"/>
                <a:gd name="connsiteX22" fmla="*/ 142875 w 533400"/>
                <a:gd name="connsiteY22" fmla="*/ 160020 h 370522"/>
                <a:gd name="connsiteX23" fmla="*/ 0 w 533400"/>
                <a:gd name="connsiteY23" fmla="*/ 219075 h 370522"/>
                <a:gd name="connsiteX24" fmla="*/ 0 w 533400"/>
                <a:gd name="connsiteY24" fmla="*/ 342900 h 370522"/>
                <a:gd name="connsiteX25" fmla="*/ 59055 w 533400"/>
                <a:gd name="connsiteY25" fmla="*/ 364808 h 370522"/>
                <a:gd name="connsiteX26" fmla="*/ 96203 w 533400"/>
                <a:gd name="connsiteY26" fmla="*/ 364808 h 37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3400" h="370522">
                  <a:moveTo>
                    <a:pt x="96203" y="364808"/>
                  </a:moveTo>
                  <a:cubicBezTo>
                    <a:pt x="125730" y="335280"/>
                    <a:pt x="183833" y="335280"/>
                    <a:pt x="213360" y="364808"/>
                  </a:cubicBezTo>
                  <a:cubicBezTo>
                    <a:pt x="220980" y="372428"/>
                    <a:pt x="241935" y="372428"/>
                    <a:pt x="249555" y="364808"/>
                  </a:cubicBezTo>
                  <a:cubicBezTo>
                    <a:pt x="279083" y="335280"/>
                    <a:pt x="337185" y="335280"/>
                    <a:pt x="366713" y="364808"/>
                  </a:cubicBezTo>
                  <a:cubicBezTo>
                    <a:pt x="374333" y="372428"/>
                    <a:pt x="395288" y="372428"/>
                    <a:pt x="402908" y="364808"/>
                  </a:cubicBezTo>
                  <a:cubicBezTo>
                    <a:pt x="432435" y="335280"/>
                    <a:pt x="490538" y="335280"/>
                    <a:pt x="520065" y="364808"/>
                  </a:cubicBezTo>
                  <a:cubicBezTo>
                    <a:pt x="522923" y="367665"/>
                    <a:pt x="527685" y="369570"/>
                    <a:pt x="533400" y="370523"/>
                  </a:cubicBezTo>
                  <a:lnTo>
                    <a:pt x="533400" y="219075"/>
                  </a:lnTo>
                  <a:cubicBezTo>
                    <a:pt x="533400" y="193358"/>
                    <a:pt x="475298" y="171450"/>
                    <a:pt x="390525" y="160020"/>
                  </a:cubicBezTo>
                  <a:lnTo>
                    <a:pt x="390525" y="57150"/>
                  </a:lnTo>
                  <a:cubicBezTo>
                    <a:pt x="390525" y="51435"/>
                    <a:pt x="378143" y="47625"/>
                    <a:pt x="361950" y="47625"/>
                  </a:cubicBezTo>
                  <a:cubicBezTo>
                    <a:pt x="345758" y="47625"/>
                    <a:pt x="333375" y="51435"/>
                    <a:pt x="333375" y="57150"/>
                  </a:cubicBezTo>
                  <a:lnTo>
                    <a:pt x="333375" y="154305"/>
                  </a:lnTo>
                  <a:cubicBezTo>
                    <a:pt x="320993" y="153352"/>
                    <a:pt x="308610" y="153352"/>
                    <a:pt x="295275" y="152400"/>
                  </a:cubicBezTo>
                  <a:lnTo>
                    <a:pt x="295275" y="9525"/>
                  </a:lnTo>
                  <a:cubicBezTo>
                    <a:pt x="295275" y="3810"/>
                    <a:pt x="282893" y="0"/>
                    <a:pt x="266700" y="0"/>
                  </a:cubicBezTo>
                  <a:cubicBezTo>
                    <a:pt x="250508" y="0"/>
                    <a:pt x="238125" y="3810"/>
                    <a:pt x="238125" y="9525"/>
                  </a:cubicBezTo>
                  <a:lnTo>
                    <a:pt x="238125" y="152400"/>
                  </a:lnTo>
                  <a:cubicBezTo>
                    <a:pt x="224790" y="152400"/>
                    <a:pt x="212408" y="153352"/>
                    <a:pt x="200025" y="154305"/>
                  </a:cubicBezTo>
                  <a:lnTo>
                    <a:pt x="200025" y="57150"/>
                  </a:lnTo>
                  <a:cubicBezTo>
                    <a:pt x="200025" y="51435"/>
                    <a:pt x="187642" y="47625"/>
                    <a:pt x="171450" y="47625"/>
                  </a:cubicBezTo>
                  <a:cubicBezTo>
                    <a:pt x="155258" y="47625"/>
                    <a:pt x="142875" y="51435"/>
                    <a:pt x="142875" y="57150"/>
                  </a:cubicBezTo>
                  <a:lnTo>
                    <a:pt x="142875" y="160020"/>
                  </a:lnTo>
                  <a:cubicBezTo>
                    <a:pt x="58103" y="171450"/>
                    <a:pt x="0" y="193358"/>
                    <a:pt x="0" y="219075"/>
                  </a:cubicBezTo>
                  <a:lnTo>
                    <a:pt x="0" y="342900"/>
                  </a:lnTo>
                  <a:cubicBezTo>
                    <a:pt x="21908" y="342900"/>
                    <a:pt x="43815" y="350520"/>
                    <a:pt x="59055" y="364808"/>
                  </a:cubicBezTo>
                  <a:cubicBezTo>
                    <a:pt x="67628" y="372428"/>
                    <a:pt x="88583" y="372428"/>
                    <a:pt x="96203" y="36480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Shape 21">
              <a:extLst>
                <a:ext uri="{FF2B5EF4-FFF2-40B4-BE49-F238E27FC236}">
                  <a16:creationId xmlns:a16="http://schemas.microsoft.com/office/drawing/2014/main" id="{AAB6DED3-C267-4A46-A65C-6C97755E6FAC}"/>
                </a:ext>
              </a:extLst>
            </p:cNvPr>
            <p:cNvSpPr/>
            <p:nvPr/>
          </p:nvSpPr>
          <p:spPr>
            <a:xfrm>
              <a:off x="3707130" y="5986462"/>
              <a:ext cx="533399" cy="171450"/>
            </a:xfrm>
            <a:custGeom>
              <a:avLst/>
              <a:gdLst>
                <a:gd name="connsiteX0" fmla="*/ 531495 w 533399"/>
                <a:gd name="connsiteY0" fmla="*/ 27623 h 171450"/>
                <a:gd name="connsiteX1" fmla="*/ 478155 w 533399"/>
                <a:gd name="connsiteY1" fmla="*/ 5715 h 171450"/>
                <a:gd name="connsiteX2" fmla="*/ 441960 w 533399"/>
                <a:gd name="connsiteY2" fmla="*/ 5715 h 171450"/>
                <a:gd name="connsiteX3" fmla="*/ 324803 w 533399"/>
                <a:gd name="connsiteY3" fmla="*/ 5715 h 171450"/>
                <a:gd name="connsiteX4" fmla="*/ 288608 w 533399"/>
                <a:gd name="connsiteY4" fmla="*/ 5715 h 171450"/>
                <a:gd name="connsiteX5" fmla="*/ 171450 w 533399"/>
                <a:gd name="connsiteY5" fmla="*/ 5715 h 171450"/>
                <a:gd name="connsiteX6" fmla="*/ 135255 w 533399"/>
                <a:gd name="connsiteY6" fmla="*/ 5715 h 171450"/>
                <a:gd name="connsiteX7" fmla="*/ 18097 w 533399"/>
                <a:gd name="connsiteY7" fmla="*/ 5715 h 171450"/>
                <a:gd name="connsiteX8" fmla="*/ 0 w 533399"/>
                <a:gd name="connsiteY8" fmla="*/ 0 h 171450"/>
                <a:gd name="connsiteX9" fmla="*/ 0 w 533399"/>
                <a:gd name="connsiteY9" fmla="*/ 171450 h 171450"/>
                <a:gd name="connsiteX10" fmla="*/ 533400 w 533399"/>
                <a:gd name="connsiteY10" fmla="*/ 171450 h 171450"/>
                <a:gd name="connsiteX11" fmla="*/ 533400 w 533399"/>
                <a:gd name="connsiteY11" fmla="*/ 2762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399" h="171450">
                  <a:moveTo>
                    <a:pt x="531495" y="27623"/>
                  </a:moveTo>
                  <a:cubicBezTo>
                    <a:pt x="511493" y="26670"/>
                    <a:pt x="491490" y="19050"/>
                    <a:pt x="478155" y="5715"/>
                  </a:cubicBezTo>
                  <a:cubicBezTo>
                    <a:pt x="470535" y="-1905"/>
                    <a:pt x="449580" y="-1905"/>
                    <a:pt x="441960" y="5715"/>
                  </a:cubicBezTo>
                  <a:cubicBezTo>
                    <a:pt x="412433" y="35242"/>
                    <a:pt x="354330" y="35242"/>
                    <a:pt x="324803" y="5715"/>
                  </a:cubicBezTo>
                  <a:cubicBezTo>
                    <a:pt x="317183" y="-1905"/>
                    <a:pt x="296228" y="-1905"/>
                    <a:pt x="288608" y="5715"/>
                  </a:cubicBezTo>
                  <a:cubicBezTo>
                    <a:pt x="259080" y="35242"/>
                    <a:pt x="200977" y="35242"/>
                    <a:pt x="171450" y="5715"/>
                  </a:cubicBezTo>
                  <a:cubicBezTo>
                    <a:pt x="163830" y="-1905"/>
                    <a:pt x="142875" y="-1905"/>
                    <a:pt x="135255" y="5715"/>
                  </a:cubicBezTo>
                  <a:cubicBezTo>
                    <a:pt x="105727" y="35242"/>
                    <a:pt x="47625" y="35242"/>
                    <a:pt x="18097" y="5715"/>
                  </a:cubicBezTo>
                  <a:cubicBezTo>
                    <a:pt x="14288" y="1905"/>
                    <a:pt x="6667" y="0"/>
                    <a:pt x="0" y="0"/>
                  </a:cubicBezTo>
                  <a:lnTo>
                    <a:pt x="0" y="171450"/>
                  </a:lnTo>
                  <a:lnTo>
                    <a:pt x="533400" y="171450"/>
                  </a:lnTo>
                  <a:lnTo>
                    <a:pt x="533400" y="27623"/>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Freeform: Shape 22">
              <a:extLst>
                <a:ext uri="{FF2B5EF4-FFF2-40B4-BE49-F238E27FC236}">
                  <a16:creationId xmlns:a16="http://schemas.microsoft.com/office/drawing/2014/main" id="{25542E85-DD88-48AC-AAF3-FBE38A946768}"/>
                </a:ext>
              </a:extLst>
            </p:cNvPr>
            <p:cNvSpPr/>
            <p:nvPr/>
          </p:nvSpPr>
          <p:spPr>
            <a:xfrm>
              <a:off x="3676650" y="6196012"/>
              <a:ext cx="590550" cy="57150"/>
            </a:xfrm>
            <a:custGeom>
              <a:avLst/>
              <a:gdLst>
                <a:gd name="connsiteX0" fmla="*/ 561975 w 590550"/>
                <a:gd name="connsiteY0" fmla="*/ 0 h 57150"/>
                <a:gd name="connsiteX1" fmla="*/ 28575 w 590550"/>
                <a:gd name="connsiteY1" fmla="*/ 0 h 57150"/>
                <a:gd name="connsiteX2" fmla="*/ 0 w 590550"/>
                <a:gd name="connsiteY2" fmla="*/ 28575 h 57150"/>
                <a:gd name="connsiteX3" fmla="*/ 28575 w 590550"/>
                <a:gd name="connsiteY3" fmla="*/ 57150 h 57150"/>
                <a:gd name="connsiteX4" fmla="*/ 561975 w 590550"/>
                <a:gd name="connsiteY4" fmla="*/ 57150 h 57150"/>
                <a:gd name="connsiteX5" fmla="*/ 590550 w 590550"/>
                <a:gd name="connsiteY5" fmla="*/ 28575 h 57150"/>
                <a:gd name="connsiteX6" fmla="*/ 561975 w 5905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50" h="57150">
                  <a:moveTo>
                    <a:pt x="561975" y="0"/>
                  </a:moveTo>
                  <a:lnTo>
                    <a:pt x="28575" y="0"/>
                  </a:lnTo>
                  <a:cubicBezTo>
                    <a:pt x="12382" y="0"/>
                    <a:pt x="0" y="12383"/>
                    <a:pt x="0" y="28575"/>
                  </a:cubicBezTo>
                  <a:cubicBezTo>
                    <a:pt x="0" y="44767"/>
                    <a:pt x="12382" y="57150"/>
                    <a:pt x="28575" y="57150"/>
                  </a:cubicBezTo>
                  <a:lnTo>
                    <a:pt x="561975" y="57150"/>
                  </a:lnTo>
                  <a:cubicBezTo>
                    <a:pt x="578168" y="57150"/>
                    <a:pt x="590550" y="44767"/>
                    <a:pt x="590550" y="28575"/>
                  </a:cubicBezTo>
                  <a:cubicBezTo>
                    <a:pt x="590550" y="12383"/>
                    <a:pt x="578168" y="0"/>
                    <a:pt x="561975"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6" name="TextBox 25">
            <a:extLst>
              <a:ext uri="{FF2B5EF4-FFF2-40B4-BE49-F238E27FC236}">
                <a16:creationId xmlns:a16="http://schemas.microsoft.com/office/drawing/2014/main" id="{5A685FE3-45A3-4E3B-8152-69C009C58F74}"/>
              </a:ext>
            </a:extLst>
          </p:cNvPr>
          <p:cNvSpPr txBox="1"/>
          <p:nvPr/>
        </p:nvSpPr>
        <p:spPr>
          <a:xfrm>
            <a:off x="5164182" y="4017225"/>
            <a:ext cx="2875606" cy="646331"/>
          </a:xfrm>
          <a:prstGeom prst="rect">
            <a:avLst/>
          </a:prstGeom>
          <a:noFill/>
        </p:spPr>
        <p:txBody>
          <a:bodyPr wrap="square" rtlCol="0">
            <a:spAutoFit/>
          </a:bodyPr>
          <a:lstStyle/>
          <a:p>
            <a:pPr algn="ctr"/>
            <a:r>
              <a:rPr lang="en-US" b="1" dirty="0">
                <a:solidFill>
                  <a:schemeClr val="bg1"/>
                </a:solidFill>
                <a:latin typeface="Avenir Next LT Pro Light" panose="020B0304020202020204" pitchFamily="34" charset="0"/>
              </a:rPr>
              <a:t>Coverage begins the next month</a:t>
            </a:r>
          </a:p>
        </p:txBody>
      </p:sp>
      <p:sp>
        <p:nvSpPr>
          <p:cNvPr id="27" name="TextBox 26">
            <a:extLst>
              <a:ext uri="{FF2B5EF4-FFF2-40B4-BE49-F238E27FC236}">
                <a16:creationId xmlns:a16="http://schemas.microsoft.com/office/drawing/2014/main" id="{91393295-176B-436A-A697-A404E07C409F}"/>
              </a:ext>
            </a:extLst>
          </p:cNvPr>
          <p:cNvSpPr txBox="1"/>
          <p:nvPr/>
        </p:nvSpPr>
        <p:spPr>
          <a:xfrm>
            <a:off x="742160" y="2893435"/>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3</a:t>
            </a:r>
          </a:p>
        </p:txBody>
      </p:sp>
      <p:sp>
        <p:nvSpPr>
          <p:cNvPr id="28" name="TextBox 27">
            <a:extLst>
              <a:ext uri="{FF2B5EF4-FFF2-40B4-BE49-F238E27FC236}">
                <a16:creationId xmlns:a16="http://schemas.microsoft.com/office/drawing/2014/main" id="{B954C307-E94B-4C53-8B6B-9B943286E2E3}"/>
              </a:ext>
            </a:extLst>
          </p:cNvPr>
          <p:cNvSpPr txBox="1"/>
          <p:nvPr/>
        </p:nvSpPr>
        <p:spPr>
          <a:xfrm>
            <a:off x="1885160" y="2893434"/>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2</a:t>
            </a:r>
          </a:p>
        </p:txBody>
      </p:sp>
      <p:sp>
        <p:nvSpPr>
          <p:cNvPr id="29" name="TextBox 28">
            <a:extLst>
              <a:ext uri="{FF2B5EF4-FFF2-40B4-BE49-F238E27FC236}">
                <a16:creationId xmlns:a16="http://schemas.microsoft.com/office/drawing/2014/main" id="{80BCCC05-40D9-4D70-83C5-9788E30CE4B5}"/>
              </a:ext>
            </a:extLst>
          </p:cNvPr>
          <p:cNvSpPr txBox="1"/>
          <p:nvPr/>
        </p:nvSpPr>
        <p:spPr>
          <a:xfrm>
            <a:off x="3028160" y="2889302"/>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1</a:t>
            </a:r>
          </a:p>
        </p:txBody>
      </p:sp>
      <p:sp>
        <p:nvSpPr>
          <p:cNvPr id="30" name="TextBox 29">
            <a:extLst>
              <a:ext uri="{FF2B5EF4-FFF2-40B4-BE49-F238E27FC236}">
                <a16:creationId xmlns:a16="http://schemas.microsoft.com/office/drawing/2014/main" id="{D3EB401F-058C-40B3-9D9B-2DA32672E064}"/>
              </a:ext>
            </a:extLst>
          </p:cNvPr>
          <p:cNvSpPr txBox="1"/>
          <p:nvPr/>
        </p:nvSpPr>
        <p:spPr>
          <a:xfrm>
            <a:off x="384810" y="1216955"/>
            <a:ext cx="7471410" cy="461665"/>
          </a:xfrm>
          <a:prstGeom prst="rect">
            <a:avLst/>
          </a:prstGeom>
          <a:noFill/>
        </p:spPr>
        <p:txBody>
          <a:bodyPr wrap="square" rtlCol="0">
            <a:spAutoFit/>
          </a:bodyPr>
          <a:lstStyle/>
          <a:p>
            <a:r>
              <a:rPr lang="en-US" b="1" dirty="0">
                <a:solidFill>
                  <a:schemeClr val="bg1"/>
                </a:solidFill>
                <a:latin typeface="Arial Black" panose="020B0A04020102020204" pitchFamily="34" charset="0"/>
              </a:rPr>
              <a:t>For </a:t>
            </a:r>
            <a:r>
              <a:rPr lang="en-US" sz="2400" b="1" dirty="0">
                <a:solidFill>
                  <a:srgbClr val="00B050"/>
                </a:solidFill>
                <a:latin typeface="Arial Black" panose="020B0A04020102020204" pitchFamily="34" charset="0"/>
              </a:rPr>
              <a:t>premium-Part A </a:t>
            </a:r>
            <a:r>
              <a:rPr lang="en-US" b="1" dirty="0">
                <a:solidFill>
                  <a:schemeClr val="bg1"/>
                </a:solidFill>
                <a:latin typeface="Arial Black" panose="020B0A04020102020204" pitchFamily="34" charset="0"/>
              </a:rPr>
              <a:t>as well as </a:t>
            </a:r>
            <a:r>
              <a:rPr lang="en-US" sz="2400" b="1" dirty="0">
                <a:solidFill>
                  <a:srgbClr val="00B050"/>
                </a:solidFill>
                <a:latin typeface="Arial Black" panose="020B0A04020102020204" pitchFamily="34" charset="0"/>
              </a:rPr>
              <a:t>Part B</a:t>
            </a:r>
            <a:r>
              <a:rPr lang="en-US" b="1" dirty="0">
                <a:solidFill>
                  <a:schemeClr val="bg1"/>
                </a:solidFill>
                <a:latin typeface="Arial Black" panose="020B0A04020102020204" pitchFamily="34" charset="0"/>
              </a:rPr>
              <a:t>:</a:t>
            </a:r>
          </a:p>
        </p:txBody>
      </p:sp>
      <p:sp>
        <p:nvSpPr>
          <p:cNvPr id="49" name="TextBox 48">
            <a:extLst>
              <a:ext uri="{FF2B5EF4-FFF2-40B4-BE49-F238E27FC236}">
                <a16:creationId xmlns:a16="http://schemas.microsoft.com/office/drawing/2014/main" id="{6EFE3FF4-A177-4E4A-9D7B-CB2341C31AE6}"/>
              </a:ext>
            </a:extLst>
          </p:cNvPr>
          <p:cNvSpPr txBox="1"/>
          <p:nvPr/>
        </p:nvSpPr>
        <p:spPr>
          <a:xfrm>
            <a:off x="5770258" y="2889301"/>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1</a:t>
            </a:r>
          </a:p>
        </p:txBody>
      </p:sp>
      <p:sp>
        <p:nvSpPr>
          <p:cNvPr id="50" name="TextBox 49">
            <a:extLst>
              <a:ext uri="{FF2B5EF4-FFF2-40B4-BE49-F238E27FC236}">
                <a16:creationId xmlns:a16="http://schemas.microsoft.com/office/drawing/2014/main" id="{5EC68FE6-E4CC-4F39-95CD-C3B80B67FB4B}"/>
              </a:ext>
            </a:extLst>
          </p:cNvPr>
          <p:cNvSpPr txBox="1"/>
          <p:nvPr/>
        </p:nvSpPr>
        <p:spPr>
          <a:xfrm>
            <a:off x="6912320" y="2896117"/>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2</a:t>
            </a:r>
          </a:p>
        </p:txBody>
      </p:sp>
      <p:sp>
        <p:nvSpPr>
          <p:cNvPr id="51" name="TextBox 50">
            <a:extLst>
              <a:ext uri="{FF2B5EF4-FFF2-40B4-BE49-F238E27FC236}">
                <a16:creationId xmlns:a16="http://schemas.microsoft.com/office/drawing/2014/main" id="{B66EA98D-0DDC-463E-BC27-B05CF91BF781}"/>
              </a:ext>
            </a:extLst>
          </p:cNvPr>
          <p:cNvSpPr txBox="1"/>
          <p:nvPr/>
        </p:nvSpPr>
        <p:spPr>
          <a:xfrm>
            <a:off x="8039788" y="2896117"/>
            <a:ext cx="458780" cy="584775"/>
          </a:xfrm>
          <a:prstGeom prst="rect">
            <a:avLst/>
          </a:prstGeom>
          <a:noFill/>
        </p:spPr>
        <p:txBody>
          <a:bodyPr wrap="none" rtlCol="0">
            <a:spAutoFit/>
          </a:bodyPr>
          <a:lstStyle/>
          <a:p>
            <a:r>
              <a:rPr lang="en-US" sz="3200" b="1" dirty="0">
                <a:solidFill>
                  <a:schemeClr val="bg1"/>
                </a:solidFill>
                <a:latin typeface="Arial Black" panose="020B0A04020102020204" pitchFamily="34" charset="0"/>
              </a:rPr>
              <a:t>3</a:t>
            </a:r>
          </a:p>
        </p:txBody>
      </p:sp>
      <p:sp>
        <p:nvSpPr>
          <p:cNvPr id="68" name="TextBox 67">
            <a:extLst>
              <a:ext uri="{FF2B5EF4-FFF2-40B4-BE49-F238E27FC236}">
                <a16:creationId xmlns:a16="http://schemas.microsoft.com/office/drawing/2014/main" id="{D35CF845-5FAE-479E-BF0F-D62144CEF114}"/>
              </a:ext>
            </a:extLst>
          </p:cNvPr>
          <p:cNvSpPr txBox="1"/>
          <p:nvPr/>
        </p:nvSpPr>
        <p:spPr>
          <a:xfrm>
            <a:off x="481845" y="1939678"/>
            <a:ext cx="3524250" cy="353943"/>
          </a:xfrm>
          <a:prstGeom prst="rect">
            <a:avLst/>
          </a:prstGeom>
          <a:noFill/>
        </p:spPr>
        <p:txBody>
          <a:bodyPr wrap="square" rtlCol="0">
            <a:spAutoFit/>
          </a:bodyPr>
          <a:lstStyle/>
          <a:p>
            <a:r>
              <a:rPr lang="en-US" sz="1700" b="1" dirty="0">
                <a:solidFill>
                  <a:schemeClr val="bg1"/>
                </a:solidFill>
                <a:latin typeface="Arial" panose="020B0604020202020204" pitchFamily="34" charset="0"/>
                <a:cs typeface="Arial" panose="020B0604020202020204" pitchFamily="34" charset="0"/>
              </a:rPr>
              <a:t>3 months prior to 65</a:t>
            </a:r>
            <a:r>
              <a:rPr lang="en-US" sz="1700" b="1" baseline="30000" dirty="0">
                <a:solidFill>
                  <a:schemeClr val="bg1"/>
                </a:solidFill>
                <a:latin typeface="Arial" panose="020B0604020202020204" pitchFamily="34" charset="0"/>
                <a:cs typeface="Arial" panose="020B0604020202020204" pitchFamily="34" charset="0"/>
              </a:rPr>
              <a:t>th</a:t>
            </a:r>
            <a:r>
              <a:rPr lang="en-US" sz="1700" b="1" dirty="0">
                <a:solidFill>
                  <a:schemeClr val="bg1"/>
                </a:solidFill>
                <a:latin typeface="Arial" panose="020B0604020202020204" pitchFamily="34" charset="0"/>
                <a:cs typeface="Arial" panose="020B0604020202020204" pitchFamily="34" charset="0"/>
              </a:rPr>
              <a:t> birthday</a:t>
            </a:r>
          </a:p>
        </p:txBody>
      </p:sp>
      <p:cxnSp>
        <p:nvCxnSpPr>
          <p:cNvPr id="4" name="Straight Arrow Connector 3">
            <a:extLst>
              <a:ext uri="{FF2B5EF4-FFF2-40B4-BE49-F238E27FC236}">
                <a16:creationId xmlns:a16="http://schemas.microsoft.com/office/drawing/2014/main" id="{38DB8CDC-B552-40E8-A6B3-5419FE81053C}"/>
              </a:ext>
            </a:extLst>
          </p:cNvPr>
          <p:cNvCxnSpPr>
            <a:cxnSpLocks/>
          </p:cNvCxnSpPr>
          <p:nvPr/>
        </p:nvCxnSpPr>
        <p:spPr>
          <a:xfrm>
            <a:off x="2098465" y="3725303"/>
            <a:ext cx="0" cy="24619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0225314-3412-48A0-B575-E4C1F20669D0}"/>
              </a:ext>
            </a:extLst>
          </p:cNvPr>
          <p:cNvCxnSpPr>
            <a:cxnSpLocks/>
          </p:cNvCxnSpPr>
          <p:nvPr/>
        </p:nvCxnSpPr>
        <p:spPr>
          <a:xfrm>
            <a:off x="6571701" y="3725303"/>
            <a:ext cx="0" cy="24619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Left Bracket 2">
            <a:extLst>
              <a:ext uri="{FF2B5EF4-FFF2-40B4-BE49-F238E27FC236}">
                <a16:creationId xmlns:a16="http://schemas.microsoft.com/office/drawing/2014/main" id="{5096B270-43E8-4975-9034-FF8FC1C9979F}"/>
              </a:ext>
            </a:extLst>
          </p:cNvPr>
          <p:cNvSpPr/>
          <p:nvPr/>
        </p:nvSpPr>
        <p:spPr>
          <a:xfrm rot="16200000">
            <a:off x="6502603" y="1564008"/>
            <a:ext cx="70388" cy="4253409"/>
          </a:xfrm>
          <a:prstGeom prst="leftBracket">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Left Bracket 41">
            <a:extLst>
              <a:ext uri="{FF2B5EF4-FFF2-40B4-BE49-F238E27FC236}">
                <a16:creationId xmlns:a16="http://schemas.microsoft.com/office/drawing/2014/main" id="{8F19C6DD-1AEF-49E2-8C35-2B6E8BFD4BEB}"/>
              </a:ext>
            </a:extLst>
          </p:cNvPr>
          <p:cNvSpPr/>
          <p:nvPr/>
        </p:nvSpPr>
        <p:spPr>
          <a:xfrm rot="16200000">
            <a:off x="2088899" y="2178554"/>
            <a:ext cx="65364" cy="3044099"/>
          </a:xfrm>
          <a:prstGeom prst="leftBracket">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6D5AB14A-A7C1-499B-94A7-B84C013B2136}"/>
              </a:ext>
            </a:extLst>
          </p:cNvPr>
          <p:cNvSpPr txBox="1"/>
          <p:nvPr/>
        </p:nvSpPr>
        <p:spPr>
          <a:xfrm>
            <a:off x="599531" y="4030042"/>
            <a:ext cx="3044104" cy="646331"/>
          </a:xfrm>
          <a:prstGeom prst="rect">
            <a:avLst/>
          </a:prstGeom>
          <a:noFill/>
        </p:spPr>
        <p:txBody>
          <a:bodyPr wrap="square" rtlCol="0">
            <a:spAutoFit/>
          </a:bodyPr>
          <a:lstStyle/>
          <a:p>
            <a:pPr algn="ctr"/>
            <a:r>
              <a:rPr lang="en-US" b="1" dirty="0">
                <a:solidFill>
                  <a:schemeClr val="bg1"/>
                </a:solidFill>
                <a:latin typeface="Avenir Next LT Pro Light" panose="020B0304020202020204" pitchFamily="34" charset="0"/>
              </a:rPr>
              <a:t>Coverage begins your birthday month</a:t>
            </a:r>
          </a:p>
        </p:txBody>
      </p:sp>
      <p:sp>
        <p:nvSpPr>
          <p:cNvPr id="39" name="TextBox 38">
            <a:extLst>
              <a:ext uri="{FF2B5EF4-FFF2-40B4-BE49-F238E27FC236}">
                <a16:creationId xmlns:a16="http://schemas.microsoft.com/office/drawing/2014/main" id="{337C6738-3813-4B27-A986-14719560BF9D}"/>
              </a:ext>
            </a:extLst>
          </p:cNvPr>
          <p:cNvSpPr txBox="1"/>
          <p:nvPr/>
        </p:nvSpPr>
        <p:spPr>
          <a:xfrm>
            <a:off x="4795524" y="1808874"/>
            <a:ext cx="3524250" cy="615553"/>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The month you turn 65, or during the 3 months after</a:t>
            </a:r>
          </a:p>
        </p:txBody>
      </p:sp>
    </p:spTree>
    <p:extLst>
      <p:ext uri="{BB962C8B-B14F-4D97-AF65-F5344CB8AC3E}">
        <p14:creationId xmlns:p14="http://schemas.microsoft.com/office/powerpoint/2010/main" val="70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fill="hold"/>
                                        <p:tgtEl>
                                          <p:spTgt spid="44"/>
                                        </p:tgtEl>
                                        <p:attrNameLst>
                                          <p:attrName>ppt_x</p:attrName>
                                        </p:attrNameLst>
                                      </p:cBhvr>
                                      <p:tavLst>
                                        <p:tav tm="0">
                                          <p:val>
                                            <p:strVal val="#ppt_x"/>
                                          </p:val>
                                        </p:tav>
                                        <p:tav tm="100000">
                                          <p:val>
                                            <p:strVal val="#ppt_x"/>
                                          </p:val>
                                        </p:tav>
                                      </p:tavLst>
                                    </p:anim>
                                    <p:anim calcmode="lin" valueType="num">
                                      <p:cBhvr additive="base">
                                        <p:cTn id="40" dur="500" fill="hold"/>
                                        <p:tgtEl>
                                          <p:spTgt spid="4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additive="base">
                                        <p:cTn id="69" dur="500" fill="hold"/>
                                        <p:tgtEl>
                                          <p:spTgt spid="49"/>
                                        </p:tgtEl>
                                        <p:attrNameLst>
                                          <p:attrName>ppt_x</p:attrName>
                                        </p:attrNameLst>
                                      </p:cBhvr>
                                      <p:tavLst>
                                        <p:tav tm="0">
                                          <p:val>
                                            <p:strVal val="#ppt_x"/>
                                          </p:val>
                                        </p:tav>
                                        <p:tav tm="100000">
                                          <p:val>
                                            <p:strVal val="#ppt_x"/>
                                          </p:val>
                                        </p:tav>
                                      </p:tavLst>
                                    </p:anim>
                                    <p:anim calcmode="lin" valueType="num">
                                      <p:cBhvr additive="base">
                                        <p:cTn id="70" dur="500" fill="hold"/>
                                        <p:tgtEl>
                                          <p:spTgt spid="4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ppt_x"/>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ppt_x"/>
                                          </p:val>
                                        </p:tav>
                                        <p:tav tm="100000">
                                          <p:val>
                                            <p:strVal val="#ppt_x"/>
                                          </p:val>
                                        </p:tav>
                                      </p:tavLst>
                                    </p:anim>
                                    <p:anim calcmode="lin" valueType="num">
                                      <p:cBhvr additive="base">
                                        <p:cTn id="78" dur="500" fill="hold"/>
                                        <p:tgtEl>
                                          <p:spTgt spid="1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anim calcmode="lin" valueType="num">
                                      <p:cBhvr additive="base">
                                        <p:cTn id="81" dur="500" fill="hold"/>
                                        <p:tgtEl>
                                          <p:spTgt spid="50"/>
                                        </p:tgtEl>
                                        <p:attrNameLst>
                                          <p:attrName>ppt_x</p:attrName>
                                        </p:attrNameLst>
                                      </p:cBhvr>
                                      <p:tavLst>
                                        <p:tav tm="0">
                                          <p:val>
                                            <p:strVal val="#ppt_x"/>
                                          </p:val>
                                        </p:tav>
                                        <p:tav tm="100000">
                                          <p:val>
                                            <p:strVal val="#ppt_x"/>
                                          </p:val>
                                        </p:tav>
                                      </p:tavLst>
                                    </p:anim>
                                    <p:anim calcmode="lin" valueType="num">
                                      <p:cBhvr additive="base">
                                        <p:cTn id="82" dur="500" fill="hold"/>
                                        <p:tgtEl>
                                          <p:spTgt spid="5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 calcmode="lin" valueType="num">
                                      <p:cBhvr additive="base">
                                        <p:cTn id="85" dur="500" fill="hold"/>
                                        <p:tgtEl>
                                          <p:spTgt spid="51"/>
                                        </p:tgtEl>
                                        <p:attrNameLst>
                                          <p:attrName>ppt_x</p:attrName>
                                        </p:attrNameLst>
                                      </p:cBhvr>
                                      <p:tavLst>
                                        <p:tav tm="0">
                                          <p:val>
                                            <p:strVal val="#ppt_x"/>
                                          </p:val>
                                        </p:tav>
                                        <p:tav tm="100000">
                                          <p:val>
                                            <p:strVal val="#ppt_x"/>
                                          </p:val>
                                        </p:tav>
                                      </p:tavLst>
                                    </p:anim>
                                    <p:anim calcmode="lin" valueType="num">
                                      <p:cBhvr additive="base">
                                        <p:cTn id="86" dur="500" fill="hold"/>
                                        <p:tgtEl>
                                          <p:spTgt spid="5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
                                        </p:tgtEl>
                                        <p:attrNameLst>
                                          <p:attrName>style.visibility</p:attrName>
                                        </p:attrNameLst>
                                      </p:cBhvr>
                                      <p:to>
                                        <p:strVal val="visible"/>
                                      </p:to>
                                    </p:set>
                                    <p:anim calcmode="lin" valueType="num">
                                      <p:cBhvr additive="base">
                                        <p:cTn id="89" dur="500" fill="hold"/>
                                        <p:tgtEl>
                                          <p:spTgt spid="3"/>
                                        </p:tgtEl>
                                        <p:attrNameLst>
                                          <p:attrName>ppt_x</p:attrName>
                                        </p:attrNameLst>
                                      </p:cBhvr>
                                      <p:tavLst>
                                        <p:tav tm="0">
                                          <p:val>
                                            <p:strVal val="#ppt_x"/>
                                          </p:val>
                                        </p:tav>
                                        <p:tav tm="100000">
                                          <p:val>
                                            <p:strVal val="#ppt_x"/>
                                          </p:val>
                                        </p:tav>
                                      </p:tavLst>
                                    </p:anim>
                                    <p:anim calcmode="lin" valueType="num">
                                      <p:cBhvr additive="base">
                                        <p:cTn id="90" dur="500" fill="hold"/>
                                        <p:tgtEl>
                                          <p:spTgt spid="3"/>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additive="base">
                                        <p:cTn id="93" dur="500" fill="hold"/>
                                        <p:tgtEl>
                                          <p:spTgt spid="38"/>
                                        </p:tgtEl>
                                        <p:attrNameLst>
                                          <p:attrName>ppt_x</p:attrName>
                                        </p:attrNameLst>
                                      </p:cBhvr>
                                      <p:tavLst>
                                        <p:tav tm="0">
                                          <p:val>
                                            <p:strVal val="#ppt_x"/>
                                          </p:val>
                                        </p:tav>
                                        <p:tav tm="100000">
                                          <p:val>
                                            <p:strVal val="#ppt_x"/>
                                          </p:val>
                                        </p:tav>
                                      </p:tavLst>
                                    </p:anim>
                                    <p:anim calcmode="lin" valueType="num">
                                      <p:cBhvr additive="base">
                                        <p:cTn id="9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49" grpId="0"/>
      <p:bldP spid="50" grpId="0"/>
      <p:bldP spid="51" grpId="0"/>
      <p:bldP spid="68" grpId="0"/>
      <p:bldP spid="3" grpId="0" animBg="1"/>
      <p:bldP spid="42" grpId="0" animBg="1"/>
      <p:bldP spid="44"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FFA54-1638-C5C0-E0BF-853575F0AFEE}"/>
              </a:ext>
            </a:extLst>
          </p:cNvPr>
          <p:cNvSpPr>
            <a:spLocks noGrp="1"/>
          </p:cNvSpPr>
          <p:nvPr>
            <p:ph type="title"/>
          </p:nvPr>
        </p:nvSpPr>
        <p:spPr/>
        <p:txBody>
          <a:bodyPr/>
          <a:lstStyle/>
          <a:p>
            <a:r>
              <a:rPr lang="en-US" dirty="0"/>
              <a:t>HOW TO ENROLL IN ORIGINAL MEDICARE PARTS A &amp; B</a:t>
            </a:r>
          </a:p>
        </p:txBody>
      </p:sp>
      <p:sp>
        <p:nvSpPr>
          <p:cNvPr id="3" name="Content Placeholder 2">
            <a:extLst>
              <a:ext uri="{FF2B5EF4-FFF2-40B4-BE49-F238E27FC236}">
                <a16:creationId xmlns:a16="http://schemas.microsoft.com/office/drawing/2014/main" id="{92B69899-B842-EF68-9C9B-13F6BE7B74A0}"/>
              </a:ext>
            </a:extLst>
          </p:cNvPr>
          <p:cNvSpPr>
            <a:spLocks noGrp="1"/>
          </p:cNvSpPr>
          <p:nvPr>
            <p:ph idx="1"/>
          </p:nvPr>
        </p:nvSpPr>
        <p:spPr>
          <a:xfrm>
            <a:off x="457199" y="1375317"/>
            <a:ext cx="8307659" cy="3489291"/>
          </a:xfrm>
        </p:spPr>
        <p:txBody>
          <a:bodyPr>
            <a:normAutofit/>
          </a:bodyPr>
          <a:lstStyle/>
          <a:p>
            <a:r>
              <a:rPr lang="en-US" dirty="0"/>
              <a:t>Ways to Apply:</a:t>
            </a:r>
          </a:p>
          <a:p>
            <a:r>
              <a:rPr lang="en-US" sz="2400" b="1" dirty="0">
                <a:solidFill>
                  <a:srgbClr val="FFFF00"/>
                </a:solidFill>
                <a:sym typeface="Wingdings" panose="05000000000000000000" pitchFamily="2" charset="2"/>
              </a:rPr>
              <a:t>   </a:t>
            </a:r>
            <a:r>
              <a:rPr lang="en-US" dirty="0"/>
              <a:t>Online by visiting the Social Security website</a:t>
            </a:r>
          </a:p>
          <a:p>
            <a:r>
              <a:rPr lang="en-US" sz="2400" b="1" dirty="0">
                <a:solidFill>
                  <a:srgbClr val="FFFF00"/>
                </a:solidFill>
                <a:sym typeface="Wingdings" panose="05000000000000000000" pitchFamily="2" charset="2"/>
              </a:rPr>
              <a:t>   </a:t>
            </a:r>
            <a:r>
              <a:rPr lang="en-US" dirty="0"/>
              <a:t>By phone by calling Social Security</a:t>
            </a:r>
          </a:p>
          <a:p>
            <a:r>
              <a:rPr lang="en-US" sz="2400" b="1" dirty="0">
                <a:solidFill>
                  <a:srgbClr val="FFFF00"/>
                </a:solidFill>
                <a:sym typeface="Wingdings" panose="05000000000000000000" pitchFamily="2" charset="2"/>
              </a:rPr>
              <a:t>   </a:t>
            </a:r>
            <a:r>
              <a:rPr lang="en-US" dirty="0"/>
              <a:t>Or in person by visiting your local Social Security office</a:t>
            </a:r>
          </a:p>
          <a:p>
            <a:pPr marL="342900" indent="-342900">
              <a:buFont typeface="Arial" panose="020B0604020202020204" pitchFamily="34" charset="0"/>
              <a:buChar char="•"/>
            </a:pPr>
            <a:endParaRPr lang="en-US" dirty="0"/>
          </a:p>
          <a:p>
            <a:r>
              <a:rPr lang="en-US" dirty="0"/>
              <a:t>IMPORTANT:</a:t>
            </a:r>
          </a:p>
          <a:p>
            <a:pPr marL="342900" indent="-342900">
              <a:buFont typeface="Arial" panose="020B0604020202020204" pitchFamily="34" charset="0"/>
              <a:buChar char="•"/>
            </a:pPr>
            <a:r>
              <a:rPr lang="en-US" dirty="0"/>
              <a:t>Social Security cannot give advice on your options</a:t>
            </a:r>
          </a:p>
          <a:p>
            <a:pPr marL="342900" indent="-342900">
              <a:buFont typeface="Arial" panose="020B0604020202020204" pitchFamily="34" charset="0"/>
              <a:buChar char="•"/>
            </a:pPr>
            <a:r>
              <a:rPr lang="en-US" dirty="0"/>
              <a:t>You need to decide before applying if you are going to take Social Security income, or only apply for Medicare and defer SS </a:t>
            </a:r>
          </a:p>
        </p:txBody>
      </p:sp>
    </p:spTree>
    <p:extLst>
      <p:ext uri="{BB962C8B-B14F-4D97-AF65-F5344CB8AC3E}">
        <p14:creationId xmlns:p14="http://schemas.microsoft.com/office/powerpoint/2010/main" val="30018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8446-D598-4184-8159-D301824509E6}"/>
              </a:ext>
            </a:extLst>
          </p:cNvPr>
          <p:cNvSpPr>
            <a:spLocks noGrp="1"/>
          </p:cNvSpPr>
          <p:nvPr>
            <p:ph type="title"/>
          </p:nvPr>
        </p:nvSpPr>
        <p:spPr/>
        <p:txBody>
          <a:bodyPr>
            <a:normAutofit/>
          </a:bodyPr>
          <a:lstStyle/>
          <a:p>
            <a:r>
              <a:rPr lang="en-US" dirty="0"/>
              <a:t>POTENTIAL A &amp; B COSTS AT A GLANCE</a:t>
            </a:r>
          </a:p>
        </p:txBody>
      </p:sp>
      <p:graphicFrame>
        <p:nvGraphicFramePr>
          <p:cNvPr id="6" name="Content Placeholder 5">
            <a:extLst>
              <a:ext uri="{FF2B5EF4-FFF2-40B4-BE49-F238E27FC236}">
                <a16:creationId xmlns:a16="http://schemas.microsoft.com/office/drawing/2014/main" id="{E34DBA05-3A96-4876-8757-57AD4453A9CB}"/>
              </a:ext>
            </a:extLst>
          </p:cNvPr>
          <p:cNvGraphicFramePr>
            <a:graphicFrameLocks noGrp="1"/>
          </p:cNvGraphicFramePr>
          <p:nvPr>
            <p:ph idx="1"/>
            <p:extLst>
              <p:ext uri="{D42A27DB-BD31-4B8C-83A1-F6EECF244321}">
                <p14:modId xmlns:p14="http://schemas.microsoft.com/office/powerpoint/2010/main" val="1960559332"/>
              </p:ext>
            </p:extLst>
          </p:nvPr>
        </p:nvGraphicFramePr>
        <p:xfrm>
          <a:off x="137160" y="1333500"/>
          <a:ext cx="4312920" cy="3352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5">
            <a:extLst>
              <a:ext uri="{FF2B5EF4-FFF2-40B4-BE49-F238E27FC236}">
                <a16:creationId xmlns:a16="http://schemas.microsoft.com/office/drawing/2014/main" id="{06F5880E-0AAF-4DD4-982D-2E8BF640D525}"/>
              </a:ext>
            </a:extLst>
          </p:cNvPr>
          <p:cNvGraphicFramePr>
            <a:graphicFrameLocks/>
          </p:cNvGraphicFramePr>
          <p:nvPr>
            <p:extLst>
              <p:ext uri="{D42A27DB-BD31-4B8C-83A1-F6EECF244321}">
                <p14:modId xmlns:p14="http://schemas.microsoft.com/office/powerpoint/2010/main" val="1232724682"/>
              </p:ext>
            </p:extLst>
          </p:nvPr>
        </p:nvGraphicFramePr>
        <p:xfrm>
          <a:off x="4693920" y="1333500"/>
          <a:ext cx="431292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3">
            <a:extLst>
              <a:ext uri="{FF2B5EF4-FFF2-40B4-BE49-F238E27FC236}">
                <a16:creationId xmlns:a16="http://schemas.microsoft.com/office/drawing/2014/main" id="{F6520E61-ACAE-4E1A-A8F8-A5C47F17BBD1}"/>
              </a:ext>
            </a:extLst>
          </p:cNvPr>
          <p:cNvSpPr txBox="1">
            <a:spLocks/>
          </p:cNvSpPr>
          <p:nvPr/>
        </p:nvSpPr>
        <p:spPr>
          <a:xfrm>
            <a:off x="60960" y="4760904"/>
            <a:ext cx="8945880" cy="206531"/>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800"/>
              </a:lnSpc>
              <a:buNone/>
            </a:pPr>
            <a:r>
              <a:rPr lang="en-US" sz="1100" dirty="0">
                <a:solidFill>
                  <a:schemeClr val="bg1"/>
                </a:solidFill>
                <a:effectLst>
                  <a:outerShdw blurRad="38100" dist="38100" dir="2700000" algn="tl">
                    <a:srgbClr val="000000">
                      <a:alpha val="43137"/>
                    </a:srgbClr>
                  </a:outerShdw>
                </a:effectLst>
              </a:rPr>
              <a:t>*Hypothetical Example for illustrative purposes only. Medicare costs can change annually, and actual costs could be higher or less than what is shown. </a:t>
            </a:r>
          </a:p>
        </p:txBody>
      </p:sp>
      <p:sp>
        <p:nvSpPr>
          <p:cNvPr id="3" name="TextBox 2">
            <a:extLst>
              <a:ext uri="{FF2B5EF4-FFF2-40B4-BE49-F238E27FC236}">
                <a16:creationId xmlns:a16="http://schemas.microsoft.com/office/drawing/2014/main" id="{FE934E42-4819-4A27-A195-28B033CA17BE}"/>
              </a:ext>
            </a:extLst>
          </p:cNvPr>
          <p:cNvSpPr txBox="1"/>
          <p:nvPr/>
        </p:nvSpPr>
        <p:spPr>
          <a:xfrm>
            <a:off x="137160" y="784993"/>
            <a:ext cx="8869680" cy="400110"/>
          </a:xfrm>
          <a:prstGeom prst="rect">
            <a:avLst/>
          </a:prstGeom>
          <a:noFill/>
        </p:spPr>
        <p:txBody>
          <a:bodyPr wrap="square" rtlCol="0">
            <a:spAutoFit/>
          </a:bodyPr>
          <a:lstStyle/>
          <a:p>
            <a:pPr algn="ctr"/>
            <a:r>
              <a:rPr lang="en-US" sz="2000" b="1" i="0" dirty="0">
                <a:solidFill>
                  <a:srgbClr val="00B050"/>
                </a:solidFill>
                <a:effectLst/>
                <a:latin typeface="Arial" panose="020B0604020202020204" pitchFamily="34" charset="0"/>
                <a:cs typeface="Arial" panose="020B0604020202020204" pitchFamily="34" charset="0"/>
              </a:rPr>
              <a:t>There’s no yearly limit on what you pay out-of-pocket</a:t>
            </a:r>
            <a:endParaRPr lang="en-US" sz="20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399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7195" y="829081"/>
            <a:ext cx="2019079" cy="1704713"/>
          </a:xfrm>
          <a:prstGeom prst="rect">
            <a:avLst/>
          </a:prstGeom>
          <a:solidFill>
            <a:schemeClr val="tx2">
              <a:alpha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451361" y="829081"/>
            <a:ext cx="2051044" cy="1704713"/>
          </a:xfrm>
          <a:prstGeom prst="rect">
            <a:avLst/>
          </a:prstGeom>
          <a:solidFill>
            <a:schemeClr val="accent1">
              <a:alpha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227514" y="829080"/>
            <a:ext cx="3470405" cy="4061029"/>
          </a:xfrm>
          <a:prstGeom prst="rect">
            <a:avLst/>
          </a:prstGeom>
          <a:solidFill>
            <a:schemeClr val="accent5">
              <a:alpha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p:cNvSpPr/>
          <p:nvPr/>
        </p:nvSpPr>
        <p:spPr>
          <a:xfrm>
            <a:off x="422891" y="4105781"/>
            <a:ext cx="4079514" cy="784329"/>
          </a:xfrm>
          <a:prstGeom prst="rect">
            <a:avLst/>
          </a:prstGeom>
          <a:solidFill>
            <a:schemeClr val="accent6">
              <a:alpha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 y="-7469"/>
            <a:ext cx="9052560" cy="644065"/>
          </a:xfrm>
        </p:spPr>
        <p:txBody>
          <a:bodyPr>
            <a:normAutofit/>
          </a:bodyPr>
          <a:lstStyle/>
          <a:p>
            <a:r>
              <a:rPr lang="en-US" dirty="0"/>
              <a:t>2 MAIN WAYS TO HELP COVER MEDICARE COVERAGE GAPS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3242" y="1052954"/>
            <a:ext cx="767282" cy="856155"/>
          </a:xfrm>
          <a:prstGeom prst="rect">
            <a:avLst/>
          </a:prstGeom>
          <a:effectLst>
            <a:outerShdw blurRad="25400" dist="254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89" y="1106018"/>
            <a:ext cx="792295" cy="792295"/>
          </a:xfrm>
          <a:prstGeom prst="rect">
            <a:avLst/>
          </a:prstGeom>
          <a:effectLst>
            <a:outerShdw blurRad="25400" dist="254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271" y="4186580"/>
            <a:ext cx="622730" cy="622730"/>
          </a:xfrm>
          <a:prstGeom prst="rect">
            <a:avLst/>
          </a:prstGeom>
          <a:effectLst>
            <a:outerShdw blurRad="25400" dist="25400" dir="2700000" algn="tl" rotWithShape="0">
              <a:prstClr val="black">
                <a:alpha val="40000"/>
              </a:prstClr>
            </a:outerShdw>
          </a:effectLst>
        </p:spPr>
      </p:pic>
      <p:sp>
        <p:nvSpPr>
          <p:cNvPr id="13" name="TextBox 12"/>
          <p:cNvSpPr txBox="1"/>
          <p:nvPr/>
        </p:nvSpPr>
        <p:spPr>
          <a:xfrm>
            <a:off x="417193" y="1855730"/>
            <a:ext cx="2034165"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A</a:t>
            </a:r>
          </a:p>
        </p:txBody>
      </p:sp>
      <p:sp>
        <p:nvSpPr>
          <p:cNvPr id="14" name="TextBox 13"/>
          <p:cNvSpPr txBox="1"/>
          <p:nvPr/>
        </p:nvSpPr>
        <p:spPr>
          <a:xfrm>
            <a:off x="2451360" y="1849015"/>
            <a:ext cx="2066129"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B</a:t>
            </a:r>
          </a:p>
        </p:txBody>
      </p:sp>
      <p:sp>
        <p:nvSpPr>
          <p:cNvPr id="15" name="TextBox 14"/>
          <p:cNvSpPr txBox="1"/>
          <p:nvPr/>
        </p:nvSpPr>
        <p:spPr>
          <a:xfrm>
            <a:off x="5249797" y="3024089"/>
            <a:ext cx="3463801"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123" y="1134885"/>
            <a:ext cx="767677" cy="767677"/>
          </a:xfrm>
          <a:prstGeom prst="rect">
            <a:avLst/>
          </a:prstGeom>
          <a:effectLst>
            <a:outerShdw blurRad="25400" dist="25400" dir="2700000" algn="tl" rotWithShape="0">
              <a:prstClr val="black">
                <a:alpha val="40000"/>
              </a:prstClr>
            </a:outerShdw>
          </a:effec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118" y="1097975"/>
            <a:ext cx="772199" cy="808382"/>
          </a:xfrm>
          <a:prstGeom prst="rect">
            <a:avLst/>
          </a:prstGeom>
          <a:effectLst>
            <a:outerShdw blurRad="25400" dist="25400" dir="2700000" algn="tl" rotWithShape="0">
              <a:prstClr val="black">
                <a:alpha val="40000"/>
              </a:prstClr>
            </a:outerShdw>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5118" y="2033820"/>
            <a:ext cx="772199" cy="772199"/>
          </a:xfrm>
          <a:prstGeom prst="rect">
            <a:avLst/>
          </a:prstGeom>
          <a:effectLst>
            <a:outerShdw blurRad="25400" dist="25400" dir="2700000" algn="tl" rotWithShape="0">
              <a:prstClr val="black">
                <a:alpha val="40000"/>
              </a:prstClr>
            </a:outerShdw>
          </a:effectLst>
        </p:spPr>
      </p:pic>
      <p:sp>
        <p:nvSpPr>
          <p:cNvPr id="20" name="TextBox 19"/>
          <p:cNvSpPr txBox="1"/>
          <p:nvPr/>
        </p:nvSpPr>
        <p:spPr>
          <a:xfrm>
            <a:off x="5581323" y="2107166"/>
            <a:ext cx="1097275" cy="579908"/>
          </a:xfrm>
          <a:prstGeom prst="rect">
            <a:avLst/>
          </a:prstGeom>
          <a:noFill/>
          <a:effectLst>
            <a:outerShdw blurRad="50800" dist="38100" dir="5400000" algn="t" rotWithShape="0">
              <a:prstClr val="black">
                <a:alpha val="40000"/>
              </a:prstClr>
            </a:outerShdw>
          </a:effectLst>
        </p:spPr>
        <p:txBody>
          <a:bodyPr wrap="none" rtlCol="0" anchor="ctr">
            <a:noAutofit/>
          </a:bodyPr>
          <a:lstStyle/>
          <a:p>
            <a:pPr algn="ctr"/>
            <a:r>
              <a:rPr lang="en-US" sz="2000" b="1" dirty="0">
                <a:solidFill>
                  <a:schemeClr val="bg1"/>
                </a:solidFill>
                <a:effectLst>
                  <a:outerShdw blurRad="38100" dist="38100" dir="2700000" algn="tl">
                    <a:srgbClr val="000000">
                      <a:alpha val="43137"/>
                    </a:srgbClr>
                  </a:outerShdw>
                </a:effectLst>
              </a:rPr>
              <a:t>Usually</a:t>
            </a:r>
          </a:p>
          <a:p>
            <a:pPr algn="ctr"/>
            <a:r>
              <a:rPr lang="en-US" sz="2000" b="1" dirty="0">
                <a:solidFill>
                  <a:schemeClr val="bg1"/>
                </a:solidFill>
                <a:effectLst>
                  <a:outerShdw blurRad="38100" dist="38100" dir="2700000" algn="tl">
                    <a:srgbClr val="000000">
                      <a:alpha val="43137"/>
                    </a:srgbClr>
                  </a:outerShdw>
                </a:effectLst>
              </a:rPr>
              <a:t>Includes</a:t>
            </a:r>
          </a:p>
        </p:txBody>
      </p:sp>
      <p:sp>
        <p:nvSpPr>
          <p:cNvPr id="21" name="Right Arrow 20"/>
          <p:cNvSpPr/>
          <p:nvPr/>
        </p:nvSpPr>
        <p:spPr>
          <a:xfrm>
            <a:off x="6833434" y="2298424"/>
            <a:ext cx="320317" cy="240018"/>
          </a:xfrm>
          <a:prstGeom prst="rightArrow">
            <a:avLst>
              <a:gd name="adj1" fmla="val 39186"/>
              <a:gd name="adj2" fmla="val 77033"/>
            </a:avLst>
          </a:prstGeom>
          <a:solidFill>
            <a:schemeClr val="bg1"/>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cxnSp>
        <p:nvCxnSpPr>
          <p:cNvPr id="25" name="Straight Connector 24"/>
          <p:cNvCxnSpPr>
            <a:cxnSpLocks/>
          </p:cNvCxnSpPr>
          <p:nvPr/>
        </p:nvCxnSpPr>
        <p:spPr>
          <a:xfrm>
            <a:off x="6254431" y="3755088"/>
            <a:ext cx="1470056" cy="0"/>
          </a:xfrm>
          <a:prstGeom prst="line">
            <a:avLst/>
          </a:prstGeom>
          <a:ln w="12700">
            <a:solidFill>
              <a:schemeClr val="accent5">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072038" y="4497945"/>
            <a:ext cx="1470056" cy="0"/>
          </a:xfrm>
          <a:prstGeom prst="line">
            <a:avLst/>
          </a:prstGeom>
          <a:ln w="12700">
            <a:solidFill>
              <a:schemeClr val="accent6">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227513" y="3945879"/>
            <a:ext cx="3470405" cy="1035666"/>
          </a:xfrm>
          <a:prstGeom prst="rect">
            <a:avLst/>
          </a:prstGeom>
          <a:noFill/>
        </p:spPr>
        <p:txBody>
          <a:bodyPr wrap="none" rtlCol="0" anchor="t">
            <a:normAutofit/>
          </a:bodyPr>
          <a:lstStyle/>
          <a:p>
            <a:pPr algn="ctr">
              <a:lnSpc>
                <a:spcPct val="90000"/>
              </a:lnSpc>
            </a:pPr>
            <a:r>
              <a:rPr lang="en-US" sz="3000" b="1" dirty="0">
                <a:solidFill>
                  <a:schemeClr val="bg1"/>
                </a:solidFill>
                <a:effectLst>
                  <a:outerShdw blurRad="38100" dist="38100" dir="2700000" algn="tl">
                    <a:srgbClr val="000000">
                      <a:alpha val="43137"/>
                    </a:srgbClr>
                  </a:outerShdw>
                </a:effectLst>
              </a:rPr>
              <a:t>Medicare Advantage</a:t>
            </a:r>
          </a:p>
          <a:p>
            <a:pPr algn="ctr">
              <a:lnSpc>
                <a:spcPct val="90000"/>
              </a:lnSpc>
              <a:spcAft>
                <a:spcPts val="600"/>
              </a:spcAft>
            </a:pPr>
            <a:r>
              <a:rPr lang="en-US" sz="1600" b="1" dirty="0">
                <a:solidFill>
                  <a:schemeClr val="bg1"/>
                </a:solidFill>
                <a:effectLst>
                  <a:outerShdw blurRad="38100" dist="38100" dir="2700000" algn="tl">
                    <a:srgbClr val="000000">
                      <a:alpha val="43137"/>
                    </a:srgbClr>
                  </a:outerShdw>
                </a:effectLst>
              </a:rPr>
              <a:t>Insurance Company</a:t>
            </a:r>
          </a:p>
        </p:txBody>
      </p:sp>
      <p:sp>
        <p:nvSpPr>
          <p:cNvPr id="31" name="Rectangle 30">
            <a:extLst>
              <a:ext uri="{FF2B5EF4-FFF2-40B4-BE49-F238E27FC236}">
                <a16:creationId xmlns:a16="http://schemas.microsoft.com/office/drawing/2014/main" id="{A6B71385-DFB9-49DF-8477-5875C83A69CA}"/>
              </a:ext>
            </a:extLst>
          </p:cNvPr>
          <p:cNvSpPr/>
          <p:nvPr/>
        </p:nvSpPr>
        <p:spPr>
          <a:xfrm>
            <a:off x="417196" y="2943482"/>
            <a:ext cx="4085211" cy="784329"/>
          </a:xfrm>
          <a:prstGeom prst="rect">
            <a:avLst/>
          </a:prstGeom>
          <a:gradFill flip="none" rotWithShape="1">
            <a:gsLst>
              <a:gs pos="32000">
                <a:schemeClr val="accent1">
                  <a:alpha val="60000"/>
                </a:schemeClr>
              </a:gs>
              <a:gs pos="72000">
                <a:schemeClr val="tx2">
                  <a:alpha val="70000"/>
                </a:schemeClr>
              </a:gs>
            </a:gsLst>
            <a:lin ang="10800000" scaled="1"/>
            <a:tileRect/>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4596520-8D10-4B3F-8292-524E5AAC10BA}"/>
              </a:ext>
            </a:extLst>
          </p:cNvPr>
          <p:cNvSpPr txBox="1"/>
          <p:nvPr/>
        </p:nvSpPr>
        <p:spPr>
          <a:xfrm>
            <a:off x="1148001" y="2958934"/>
            <a:ext cx="3354404" cy="768877"/>
          </a:xfrm>
          <a:prstGeom prst="rect">
            <a:avLst/>
          </a:prstGeom>
          <a:noFill/>
        </p:spPr>
        <p:txBody>
          <a:bodyPr wrap="none" rtlCol="0" anchor="ctr">
            <a:normAutofit fontScale="92500" lnSpcReduction="20000"/>
          </a:bodyPr>
          <a:lstStyle/>
          <a:p>
            <a:pPr algn="ctr"/>
            <a:r>
              <a:rPr lang="en-US" b="1" dirty="0">
                <a:solidFill>
                  <a:schemeClr val="bg1"/>
                </a:solidFill>
                <a:effectLst>
                  <a:outerShdw blurRad="38100" dist="38100" dir="2700000" algn="tl">
                    <a:srgbClr val="000000">
                      <a:alpha val="43137"/>
                    </a:srgbClr>
                  </a:outerShdw>
                </a:effectLst>
              </a:rPr>
              <a:t>Medigap (Medicare Supplement)</a:t>
            </a:r>
          </a:p>
          <a:p>
            <a:pPr algn="ctr"/>
            <a:endParaRPr lang="en-US" b="1" dirty="0">
              <a:solidFill>
                <a:schemeClr val="bg1"/>
              </a:solidFill>
              <a:effectLst>
                <a:outerShdw blurRad="38100" dist="38100" dir="2700000" algn="tl">
                  <a:srgbClr val="000000">
                    <a:alpha val="43137"/>
                  </a:srgbClr>
                </a:outerShdw>
              </a:effectLst>
            </a:endParaRPr>
          </a:p>
          <a:p>
            <a:pPr algn="ctr"/>
            <a:r>
              <a:rPr lang="en-US" b="1" dirty="0">
                <a:solidFill>
                  <a:schemeClr val="bg1"/>
                </a:solidFill>
                <a:effectLst>
                  <a:outerShdw blurRad="38100" dist="38100" dir="2700000" algn="tl">
                    <a:srgbClr val="000000">
                      <a:alpha val="43137"/>
                    </a:srgbClr>
                  </a:outerShdw>
                </a:effectLst>
              </a:rPr>
              <a:t>Insurance Company</a:t>
            </a:r>
          </a:p>
        </p:txBody>
      </p:sp>
      <p:cxnSp>
        <p:nvCxnSpPr>
          <p:cNvPr id="33" name="Straight Connector 32">
            <a:extLst>
              <a:ext uri="{FF2B5EF4-FFF2-40B4-BE49-F238E27FC236}">
                <a16:creationId xmlns:a16="http://schemas.microsoft.com/office/drawing/2014/main" id="{4211B2BD-41BC-434F-B67C-E92AE61E4489}"/>
              </a:ext>
            </a:extLst>
          </p:cNvPr>
          <p:cNvCxnSpPr/>
          <p:nvPr/>
        </p:nvCxnSpPr>
        <p:spPr>
          <a:xfrm>
            <a:off x="2083520" y="3339161"/>
            <a:ext cx="1470056" cy="0"/>
          </a:xfrm>
          <a:prstGeom prst="line">
            <a:avLst/>
          </a:prstGeom>
          <a:ln w="12700">
            <a:solidFill>
              <a:schemeClr val="accent1">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pic>
        <p:nvPicPr>
          <p:cNvPr id="35" name="Graphic 34" descr="Puzzle pieces with solid fill">
            <a:extLst>
              <a:ext uri="{FF2B5EF4-FFF2-40B4-BE49-F238E27FC236}">
                <a16:creationId xmlns:a16="http://schemas.microsoft.com/office/drawing/2014/main" id="{C4E4785A-CDD0-40E5-98C5-F5F3B15265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94" y="2916203"/>
            <a:ext cx="838885" cy="838885"/>
          </a:xfrm>
          <a:prstGeom prst="rect">
            <a:avLst/>
          </a:prstGeom>
        </p:spPr>
      </p:pic>
      <p:sp>
        <p:nvSpPr>
          <p:cNvPr id="36" name="TextBox 35">
            <a:extLst>
              <a:ext uri="{FF2B5EF4-FFF2-40B4-BE49-F238E27FC236}">
                <a16:creationId xmlns:a16="http://schemas.microsoft.com/office/drawing/2014/main" id="{14CE65DB-BC1C-4D23-9ED5-2C8202BCCD6D}"/>
              </a:ext>
            </a:extLst>
          </p:cNvPr>
          <p:cNvSpPr txBox="1"/>
          <p:nvPr/>
        </p:nvSpPr>
        <p:spPr>
          <a:xfrm>
            <a:off x="1148001" y="4133058"/>
            <a:ext cx="3354404" cy="768877"/>
          </a:xfrm>
          <a:prstGeom prst="rect">
            <a:avLst/>
          </a:prstGeom>
          <a:noFill/>
        </p:spPr>
        <p:txBody>
          <a:bodyPr wrap="none" rtlCol="0" anchor="ctr">
            <a:normAutofit fontScale="92500" lnSpcReduction="20000"/>
          </a:bodyPr>
          <a:lstStyle/>
          <a:p>
            <a:pPr algn="ctr"/>
            <a:r>
              <a:rPr lang="en-US" b="1" dirty="0">
                <a:solidFill>
                  <a:schemeClr val="bg1"/>
                </a:solidFill>
                <a:effectLst>
                  <a:outerShdw blurRad="38100" dist="38100" dir="2700000" algn="tl">
                    <a:srgbClr val="000000">
                      <a:alpha val="43137"/>
                    </a:srgbClr>
                  </a:outerShdw>
                </a:effectLst>
              </a:rPr>
              <a:t>Part D (Prescription Drug Coverage)</a:t>
            </a:r>
          </a:p>
          <a:p>
            <a:pPr algn="ctr"/>
            <a:endParaRPr lang="en-US" b="1" dirty="0">
              <a:solidFill>
                <a:schemeClr val="bg1"/>
              </a:solidFill>
              <a:effectLst>
                <a:outerShdw blurRad="38100" dist="38100" dir="2700000" algn="tl">
                  <a:srgbClr val="000000">
                    <a:alpha val="43137"/>
                  </a:srgbClr>
                </a:outerShdw>
              </a:effectLst>
            </a:endParaRPr>
          </a:p>
          <a:p>
            <a:pPr algn="ctr"/>
            <a:r>
              <a:rPr lang="en-US" b="1" dirty="0">
                <a:solidFill>
                  <a:schemeClr val="bg1"/>
                </a:solidFill>
                <a:effectLst>
                  <a:outerShdw blurRad="38100" dist="38100" dir="2700000" algn="tl">
                    <a:srgbClr val="000000">
                      <a:alpha val="43137"/>
                    </a:srgbClr>
                  </a:outerShdw>
                </a:effectLst>
              </a:rPr>
              <a:t>Insurance Company</a:t>
            </a:r>
          </a:p>
        </p:txBody>
      </p:sp>
      <p:sp>
        <p:nvSpPr>
          <p:cNvPr id="3" name="Rectangle 2">
            <a:extLst>
              <a:ext uri="{FF2B5EF4-FFF2-40B4-BE49-F238E27FC236}">
                <a16:creationId xmlns:a16="http://schemas.microsoft.com/office/drawing/2014/main" id="{BD733ABB-2EEA-44FA-8A42-756F8B8060C1}"/>
              </a:ext>
            </a:extLst>
          </p:cNvPr>
          <p:cNvSpPr/>
          <p:nvPr/>
        </p:nvSpPr>
        <p:spPr>
          <a:xfrm>
            <a:off x="6825167" y="1128379"/>
            <a:ext cx="328584" cy="769441"/>
          </a:xfrm>
          <a:prstGeom prst="rect">
            <a:avLst/>
          </a:prstGeom>
          <a:noFill/>
          <a:effectLst>
            <a:outerShdw blurRad="50800" dist="38100" dir="5400000" algn="t" rotWithShape="0">
              <a:prstClr val="black">
                <a:alpha val="40000"/>
              </a:prstClr>
            </a:outerShdw>
          </a:effectLst>
        </p:spPr>
        <p:txBody>
          <a:bodyPr wrap="square" lIns="91440" tIns="45720" rIns="91440" bIns="45720">
            <a:spAutoFit/>
          </a:bodyPr>
          <a:lstStyle/>
          <a:p>
            <a:pPr algn="ctr"/>
            <a:r>
              <a:rPr lang="en-US" sz="4400" b="1" cap="none" spc="0" dirty="0">
                <a:ln w="0"/>
                <a:solidFill>
                  <a:schemeClr val="bg1"/>
                </a:solidFill>
                <a:effectLst>
                  <a:outerShdw blurRad="38100" dist="19050" dir="2700000" algn="tl" rotWithShape="0">
                    <a:schemeClr val="dk1">
                      <a:alpha val="40000"/>
                    </a:schemeClr>
                  </a:outerShdw>
                </a:effectLst>
              </a:rPr>
              <a:t>+</a:t>
            </a:r>
          </a:p>
        </p:txBody>
      </p:sp>
      <p:sp>
        <p:nvSpPr>
          <p:cNvPr id="34" name="TextBox 33">
            <a:extLst>
              <a:ext uri="{FF2B5EF4-FFF2-40B4-BE49-F238E27FC236}">
                <a16:creationId xmlns:a16="http://schemas.microsoft.com/office/drawing/2014/main" id="{2136EB17-AD93-4E98-B9ED-5F1290F1ACCF}"/>
              </a:ext>
            </a:extLst>
          </p:cNvPr>
          <p:cNvSpPr txBox="1"/>
          <p:nvPr/>
        </p:nvSpPr>
        <p:spPr>
          <a:xfrm>
            <a:off x="1463947" y="2385325"/>
            <a:ext cx="1973010" cy="644065"/>
          </a:xfrm>
          <a:prstGeom prst="rect">
            <a:avLst/>
          </a:prstGeom>
          <a:noFill/>
        </p:spPr>
        <p:txBody>
          <a:bodyPr wrap="none" rtlCol="0" anchor="t">
            <a:noAutofit/>
          </a:bodyPr>
          <a:lstStyle/>
          <a:p>
            <a:pPr algn="ctr">
              <a:lnSpc>
                <a:spcPct val="90000"/>
              </a:lnSpc>
            </a:pPr>
            <a:r>
              <a:rPr lang="en-US" sz="4600" b="1" dirty="0">
                <a:solidFill>
                  <a:schemeClr val="bg1"/>
                </a:solidFill>
                <a:effectLst>
                  <a:outerShdw blurRad="38100" dist="38100" dir="2700000" algn="tl">
                    <a:srgbClr val="000000">
                      <a:alpha val="43137"/>
                    </a:srgbClr>
                  </a:outerShdw>
                </a:effectLst>
              </a:rPr>
              <a:t>+</a:t>
            </a:r>
          </a:p>
        </p:txBody>
      </p:sp>
      <p:sp>
        <p:nvSpPr>
          <p:cNvPr id="37" name="TextBox 36">
            <a:extLst>
              <a:ext uri="{FF2B5EF4-FFF2-40B4-BE49-F238E27FC236}">
                <a16:creationId xmlns:a16="http://schemas.microsoft.com/office/drawing/2014/main" id="{7107637D-665F-403D-88F4-B19A7599E6F3}"/>
              </a:ext>
            </a:extLst>
          </p:cNvPr>
          <p:cNvSpPr txBox="1"/>
          <p:nvPr/>
        </p:nvSpPr>
        <p:spPr>
          <a:xfrm>
            <a:off x="1455644" y="3553728"/>
            <a:ext cx="1973010" cy="659246"/>
          </a:xfrm>
          <a:prstGeom prst="rect">
            <a:avLst/>
          </a:prstGeom>
          <a:noFill/>
        </p:spPr>
        <p:txBody>
          <a:bodyPr wrap="none" rtlCol="0" anchor="t">
            <a:noAutofit/>
          </a:bodyPr>
          <a:lstStyle/>
          <a:p>
            <a:pPr algn="ctr">
              <a:lnSpc>
                <a:spcPct val="90000"/>
              </a:lnSpc>
            </a:pPr>
            <a:r>
              <a:rPr lang="en-US" sz="4600" b="1" dirty="0">
                <a:solidFill>
                  <a:schemeClr val="bg1"/>
                </a:solidFill>
                <a:effectLst>
                  <a:outerShdw blurRad="38100" dist="38100" dir="2700000" algn="tl">
                    <a:srgbClr val="000000">
                      <a:alpha val="43137"/>
                    </a:srgbClr>
                  </a:outerShdw>
                </a:effectLst>
              </a:rPr>
              <a:t>+</a:t>
            </a:r>
          </a:p>
        </p:txBody>
      </p:sp>
      <p:cxnSp>
        <p:nvCxnSpPr>
          <p:cNvPr id="30" name="Straight Connector 29">
            <a:extLst>
              <a:ext uri="{FF2B5EF4-FFF2-40B4-BE49-F238E27FC236}">
                <a16:creationId xmlns:a16="http://schemas.microsoft.com/office/drawing/2014/main" id="{D4C0C8D3-644A-4611-BFDA-FC6214CB8678}"/>
              </a:ext>
            </a:extLst>
          </p:cNvPr>
          <p:cNvCxnSpPr>
            <a:cxnSpLocks/>
          </p:cNvCxnSpPr>
          <p:nvPr/>
        </p:nvCxnSpPr>
        <p:spPr>
          <a:xfrm>
            <a:off x="4856037" y="1304524"/>
            <a:ext cx="0" cy="3002990"/>
          </a:xfrm>
          <a:prstGeom prst="line">
            <a:avLst/>
          </a:prstGeom>
          <a:ln w="698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61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up)">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22" presetClass="entr" presetSubtype="8"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par>
                          <p:cTn id="49" fill="hold">
                            <p:stCondLst>
                              <p:cond delay="1500"/>
                            </p:stCondLst>
                            <p:childTnLst>
                              <p:par>
                                <p:cTn id="50" presetID="22" presetClass="entr" presetSubtype="1"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up)">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00"/>
                                        <p:tgtEl>
                                          <p:spTgt spid="11"/>
                                        </p:tgtEl>
                                      </p:cBhvr>
                                    </p:animEffect>
                                  </p:childTnLst>
                                </p:cTn>
                              </p:par>
                              <p:par>
                                <p:cTn id="58" presetID="22" presetClass="entr" presetSubtype="4"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down)">
                                      <p:cBhvr>
                                        <p:cTn id="60" dur="500"/>
                                        <p:tgtEl>
                                          <p:spTgt spid="26"/>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up)">
                                      <p:cBhvr>
                                        <p:cTn id="64" dur="500"/>
                                        <p:tgtEl>
                                          <p:spTgt spid="7"/>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up)">
                                      <p:cBhvr>
                                        <p:cTn id="73" dur="500"/>
                                        <p:tgtEl>
                                          <p:spTgt spid="10"/>
                                        </p:tgtEl>
                                      </p:cBhvr>
                                    </p:animEffect>
                                  </p:childTnLst>
                                </p:cTn>
                              </p:par>
                              <p:par>
                                <p:cTn id="74" presetID="22" presetClass="entr" presetSubtype="4"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up)">
                                      <p:cBhvr>
                                        <p:cTn id="80" dur="500"/>
                                        <p:tgtEl>
                                          <p:spTgt spid="17"/>
                                        </p:tgtEl>
                                      </p:cBhvr>
                                    </p:animEffect>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500"/>
                                        <p:tgtEl>
                                          <p:spTgt spid="18"/>
                                        </p:tgtEl>
                                      </p:cBhvr>
                                    </p:animEffect>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left)">
                                      <p:cBhvr>
                                        <p:cTn id="88" dur="500"/>
                                        <p:tgtEl>
                                          <p:spTgt spid="20"/>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left)">
                                      <p:cBhvr>
                                        <p:cTn id="91" dur="500"/>
                                        <p:tgtEl>
                                          <p:spTgt spid="21"/>
                                        </p:tgtEl>
                                      </p:cBhvr>
                                    </p:animEffect>
                                  </p:childTnLst>
                                </p:cTn>
                              </p:par>
                              <p:par>
                                <p:cTn id="92" presetID="22" presetClass="entr" presetSubtype="8"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wipe(left)">
                                      <p:cBhvr>
                                        <p:cTn id="94" dur="500"/>
                                        <p:tgtEl>
                                          <p:spTgt spid="19"/>
                                        </p:tgtEl>
                                      </p:cBhvr>
                                    </p:animEffect>
                                  </p:childTnLst>
                                </p:cTn>
                              </p:par>
                            </p:childTnLst>
                          </p:cTn>
                        </p:par>
                        <p:par>
                          <p:cTn id="95" fill="hold">
                            <p:stCondLst>
                              <p:cond delay="2000"/>
                            </p:stCondLst>
                            <p:childTnLst>
                              <p:par>
                                <p:cTn id="96" presetID="22" presetClass="entr" presetSubtype="1" fill="hold" grpId="0" nodeType="after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wipe(up)">
                                      <p:cBhvr>
                                        <p:cTn id="98" dur="500"/>
                                        <p:tgtEl>
                                          <p:spTgt spid="15"/>
                                        </p:tgtEl>
                                      </p:cBhvr>
                                    </p:animEffect>
                                  </p:childTnLst>
                                </p:cTn>
                              </p:par>
                            </p:childTnLst>
                          </p:cTn>
                        </p:par>
                        <p:par>
                          <p:cTn id="99" fill="hold">
                            <p:stCondLst>
                              <p:cond delay="2500"/>
                            </p:stCondLst>
                            <p:childTnLst>
                              <p:par>
                                <p:cTn id="100" presetID="22" presetClass="entr" presetSubtype="1" fill="hold" grpId="0"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up)">
                                      <p:cBhvr>
                                        <p:cTn id="10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4" grpId="0"/>
      <p:bldP spid="15" grpId="0"/>
      <p:bldP spid="20" grpId="0"/>
      <p:bldP spid="21" grpId="0" animBg="1"/>
      <p:bldP spid="28" grpId="0"/>
      <p:bldP spid="31" grpId="0" animBg="1"/>
      <p:bldP spid="32" grpId="0"/>
      <p:bldP spid="36" grpId="0"/>
      <p:bldP spid="34"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 y="-7469"/>
            <a:ext cx="9052560" cy="644065"/>
          </a:xfrm>
        </p:spPr>
        <p:txBody>
          <a:bodyPr>
            <a:normAutofit/>
          </a:bodyPr>
          <a:lstStyle/>
          <a:p>
            <a:r>
              <a:rPr lang="en-US" dirty="0"/>
              <a:t>PART C &amp; MEDIGAP SIDE-BY-SIDE</a:t>
            </a:r>
          </a:p>
        </p:txBody>
      </p:sp>
      <p:grpSp>
        <p:nvGrpSpPr>
          <p:cNvPr id="4" name="Group 3"/>
          <p:cNvGrpSpPr/>
          <p:nvPr/>
        </p:nvGrpSpPr>
        <p:grpSpPr>
          <a:xfrm>
            <a:off x="411480" y="1341225"/>
            <a:ext cx="3141382" cy="583684"/>
            <a:chOff x="2190927" y="1390828"/>
            <a:chExt cx="3775533" cy="776884"/>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27" y="1390828"/>
              <a:ext cx="776884" cy="776884"/>
            </a:xfrm>
            <a:prstGeom prst="rect">
              <a:avLst/>
            </a:prstGeom>
          </p:spPr>
        </p:pic>
        <p:sp>
          <p:nvSpPr>
            <p:cNvPr id="6" name="TextBox 5"/>
            <p:cNvSpPr txBox="1"/>
            <p:nvPr/>
          </p:nvSpPr>
          <p:spPr>
            <a:xfrm>
              <a:off x="3158379" y="1402697"/>
              <a:ext cx="2808081" cy="753145"/>
            </a:xfrm>
            <a:prstGeom prst="rect">
              <a:avLst/>
            </a:prstGeom>
            <a:noFill/>
          </p:spPr>
          <p:txBody>
            <a:bodyPr wrap="square" rtlCol="0" anchor="ctr">
              <a:normAutofit/>
            </a:bodyPr>
            <a:lstStyle/>
            <a:p>
              <a:r>
                <a:rPr lang="en-US" sz="2000" b="1" dirty="0">
                  <a:solidFill>
                    <a:schemeClr val="bg1"/>
                  </a:solidFill>
                  <a:effectLst>
                    <a:outerShdw blurRad="38100" dist="38100" dir="2700000" algn="tl">
                      <a:srgbClr val="000000">
                        <a:alpha val="43137"/>
                      </a:srgbClr>
                    </a:outerShdw>
                  </a:effectLst>
                </a:rPr>
                <a:t>DEDUCTIBLES</a:t>
              </a:r>
            </a:p>
          </p:txBody>
        </p:sp>
      </p:grpSp>
      <p:grpSp>
        <p:nvGrpSpPr>
          <p:cNvPr id="7" name="Group 6"/>
          <p:cNvGrpSpPr/>
          <p:nvPr/>
        </p:nvGrpSpPr>
        <p:grpSpPr>
          <a:xfrm>
            <a:off x="3314845" y="1341225"/>
            <a:ext cx="3043110" cy="583684"/>
            <a:chOff x="2190927" y="2320112"/>
            <a:chExt cx="3657423" cy="776884"/>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27" y="2320112"/>
              <a:ext cx="776884" cy="776884"/>
            </a:xfrm>
            <a:prstGeom prst="rect">
              <a:avLst/>
            </a:prstGeom>
          </p:spPr>
        </p:pic>
        <p:sp>
          <p:nvSpPr>
            <p:cNvPr id="9" name="TextBox 8"/>
            <p:cNvSpPr txBox="1"/>
            <p:nvPr/>
          </p:nvSpPr>
          <p:spPr>
            <a:xfrm>
              <a:off x="3158379" y="2331981"/>
              <a:ext cx="2689971" cy="753145"/>
            </a:xfrm>
            <a:prstGeom prst="rect">
              <a:avLst/>
            </a:prstGeom>
            <a:noFill/>
          </p:spPr>
          <p:txBody>
            <a:bodyPr wrap="square" rtlCol="0" anchor="ctr">
              <a:normAutofit/>
            </a:bodyPr>
            <a:lstStyle/>
            <a:p>
              <a:r>
                <a:rPr lang="en-US" sz="2000" b="1" dirty="0">
                  <a:solidFill>
                    <a:schemeClr val="bg1"/>
                  </a:solidFill>
                  <a:effectLst>
                    <a:outerShdw blurRad="38100" dist="38100" dir="2700000" algn="tl">
                      <a:srgbClr val="000000">
                        <a:alpha val="43137"/>
                      </a:srgbClr>
                    </a:outerShdw>
                  </a:effectLst>
                </a:rPr>
                <a:t>COINSURANCE</a:t>
              </a:r>
            </a:p>
          </p:txBody>
        </p:sp>
      </p:grpSp>
      <p:grpSp>
        <p:nvGrpSpPr>
          <p:cNvPr id="10" name="Group 9"/>
          <p:cNvGrpSpPr/>
          <p:nvPr/>
        </p:nvGrpSpPr>
        <p:grpSpPr>
          <a:xfrm>
            <a:off x="6027641" y="1274013"/>
            <a:ext cx="3642251" cy="684677"/>
            <a:chOff x="2190927" y="3129200"/>
            <a:chExt cx="4377513" cy="911306"/>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27" y="3196412"/>
              <a:ext cx="776884" cy="776884"/>
            </a:xfrm>
            <a:prstGeom prst="rect">
              <a:avLst/>
            </a:prstGeom>
          </p:spPr>
        </p:pic>
        <p:sp>
          <p:nvSpPr>
            <p:cNvPr id="12" name="TextBox 11"/>
            <p:cNvSpPr txBox="1"/>
            <p:nvPr/>
          </p:nvSpPr>
          <p:spPr>
            <a:xfrm>
              <a:off x="3158379" y="3129200"/>
              <a:ext cx="3410061" cy="911306"/>
            </a:xfrm>
            <a:prstGeom prst="rect">
              <a:avLst/>
            </a:prstGeom>
            <a:noFill/>
          </p:spPr>
          <p:txBody>
            <a:bodyPr wrap="square" rtlCol="0" anchor="ctr">
              <a:normAutofit lnSpcReduction="10000"/>
            </a:bodyPr>
            <a:lstStyle/>
            <a:p>
              <a:r>
                <a:rPr lang="en-US" sz="2000" b="1" dirty="0">
                  <a:solidFill>
                    <a:schemeClr val="bg1"/>
                  </a:solidFill>
                  <a:effectLst>
                    <a:outerShdw blurRad="38100" dist="38100" dir="2700000" algn="tl">
                      <a:srgbClr val="000000">
                        <a:alpha val="43137"/>
                      </a:srgbClr>
                    </a:outerShdw>
                  </a:effectLst>
                </a:rPr>
                <a:t>OUT-OF-POCKET</a:t>
              </a:r>
            </a:p>
            <a:p>
              <a:r>
                <a:rPr lang="en-US" sz="2000" b="1" dirty="0">
                  <a:solidFill>
                    <a:schemeClr val="bg1"/>
                  </a:solidFill>
                  <a:effectLst>
                    <a:outerShdw blurRad="38100" dist="38100" dir="2700000" algn="tl">
                      <a:srgbClr val="000000">
                        <a:alpha val="43137"/>
                      </a:srgbClr>
                    </a:outerShdw>
                  </a:effectLst>
                </a:rPr>
                <a:t>EXPENSES</a:t>
              </a:r>
            </a:p>
          </p:txBody>
        </p:sp>
      </p:grpSp>
      <p:sp>
        <p:nvSpPr>
          <p:cNvPr id="13" name="TextBox 12"/>
          <p:cNvSpPr txBox="1"/>
          <p:nvPr/>
        </p:nvSpPr>
        <p:spPr>
          <a:xfrm>
            <a:off x="2684145" y="657567"/>
            <a:ext cx="3775709" cy="684677"/>
          </a:xfrm>
          <a:prstGeom prst="rect">
            <a:avLst/>
          </a:prstGeom>
          <a:noFill/>
        </p:spPr>
        <p:txBody>
          <a:bodyPr wrap="square" rtlCol="0" anchor="ctr">
            <a:normAutofit/>
          </a:bodyPr>
          <a:lstStyle/>
          <a:p>
            <a:pPr algn="ctr"/>
            <a:r>
              <a:rPr lang="en-US" sz="3200" b="1" dirty="0">
                <a:solidFill>
                  <a:srgbClr val="00B050"/>
                </a:solidFill>
                <a:effectLst>
                  <a:outerShdw blurRad="38100" dist="38100" dir="2700000" algn="tl">
                    <a:srgbClr val="000000">
                      <a:alpha val="43137"/>
                    </a:srgbClr>
                  </a:outerShdw>
                </a:effectLst>
                <a:latin typeface="+mj-lt"/>
              </a:rPr>
              <a:t>HELPS COVER:</a:t>
            </a:r>
          </a:p>
        </p:txBody>
      </p:sp>
      <p:graphicFrame>
        <p:nvGraphicFramePr>
          <p:cNvPr id="3" name="Table 13">
            <a:extLst>
              <a:ext uri="{FF2B5EF4-FFF2-40B4-BE49-F238E27FC236}">
                <a16:creationId xmlns:a16="http://schemas.microsoft.com/office/drawing/2014/main" id="{A6DD3732-FBB6-4F9D-A92B-7EAC6EE88220}"/>
              </a:ext>
            </a:extLst>
          </p:cNvPr>
          <p:cNvGraphicFramePr>
            <a:graphicFrameLocks noGrp="1"/>
          </p:cNvGraphicFramePr>
          <p:nvPr>
            <p:extLst>
              <p:ext uri="{D42A27DB-BD31-4B8C-83A1-F6EECF244321}">
                <p14:modId xmlns:p14="http://schemas.microsoft.com/office/powerpoint/2010/main" val="2367419377"/>
              </p:ext>
            </p:extLst>
          </p:nvPr>
        </p:nvGraphicFramePr>
        <p:xfrm>
          <a:off x="114300" y="2122786"/>
          <a:ext cx="8900160" cy="2722752"/>
        </p:xfrm>
        <a:graphic>
          <a:graphicData uri="http://schemas.openxmlformats.org/drawingml/2006/table">
            <a:tbl>
              <a:tblPr firstRow="1" bandRow="1">
                <a:tableStyleId>{5C22544A-7EE6-4342-B048-85BDC9FD1C3A}</a:tableStyleId>
              </a:tblPr>
              <a:tblGrid>
                <a:gridCol w="4450080">
                  <a:extLst>
                    <a:ext uri="{9D8B030D-6E8A-4147-A177-3AD203B41FA5}">
                      <a16:colId xmlns:a16="http://schemas.microsoft.com/office/drawing/2014/main" val="2279263280"/>
                    </a:ext>
                  </a:extLst>
                </a:gridCol>
                <a:gridCol w="4450080">
                  <a:extLst>
                    <a:ext uri="{9D8B030D-6E8A-4147-A177-3AD203B41FA5}">
                      <a16:colId xmlns:a16="http://schemas.microsoft.com/office/drawing/2014/main" val="3230285974"/>
                    </a:ext>
                  </a:extLst>
                </a:gridCol>
              </a:tblGrid>
              <a:tr h="467490">
                <a:tc>
                  <a:txBody>
                    <a:bodyPr/>
                    <a:lstStyle/>
                    <a:p>
                      <a:pPr algn="ctr"/>
                      <a:r>
                        <a:rPr lang="en-US" sz="2400" dirty="0"/>
                        <a:t>Original Medicare + Medigap</a:t>
                      </a:r>
                    </a:p>
                  </a:txBody>
                  <a:tcPr anchor="ctr"/>
                </a:tc>
                <a:tc>
                  <a:txBody>
                    <a:bodyPr/>
                    <a:lstStyle/>
                    <a:p>
                      <a:pPr algn="ctr"/>
                      <a:r>
                        <a:rPr lang="en-US" sz="2400" dirty="0"/>
                        <a:t>Medicare Advantage (Part C)</a:t>
                      </a:r>
                    </a:p>
                  </a:txBody>
                  <a:tcPr anchor="ctr"/>
                </a:tc>
                <a:extLst>
                  <a:ext uri="{0D108BD9-81ED-4DB2-BD59-A6C34878D82A}">
                    <a16:rowId xmlns:a16="http://schemas.microsoft.com/office/drawing/2014/main" val="2126669259"/>
                  </a:ext>
                </a:extLst>
              </a:tr>
              <a:tr h="447796">
                <a:tc>
                  <a:txBody>
                    <a:bodyPr/>
                    <a:lstStyle/>
                    <a:p>
                      <a:pPr algn="ctr"/>
                      <a:r>
                        <a:rPr lang="en-US" sz="1600" dirty="0"/>
                        <a:t>Freedom to choose providers/hospitals.</a:t>
                      </a:r>
                    </a:p>
                  </a:txBody>
                  <a:tcPr anchor="ctr"/>
                </a:tc>
                <a:tc>
                  <a:txBody>
                    <a:bodyPr/>
                    <a:lstStyle/>
                    <a:p>
                      <a:pPr algn="ctr"/>
                      <a:r>
                        <a:rPr lang="en-US" sz="1600" dirty="0"/>
                        <a:t>May need to use “in-network” providers/hospitals</a:t>
                      </a:r>
                    </a:p>
                  </a:txBody>
                  <a:tcPr anchor="ctr"/>
                </a:tc>
                <a:extLst>
                  <a:ext uri="{0D108BD9-81ED-4DB2-BD59-A6C34878D82A}">
                    <a16:rowId xmlns:a16="http://schemas.microsoft.com/office/drawing/2014/main" val="2841390876"/>
                  </a:ext>
                </a:extLst>
              </a:tr>
              <a:tr h="455937">
                <a:tc>
                  <a:txBody>
                    <a:bodyPr/>
                    <a:lstStyle/>
                    <a:p>
                      <a:pPr algn="ctr"/>
                      <a:r>
                        <a:rPr lang="en-US" sz="1600" dirty="0"/>
                        <a:t>No referrals needed to see a specialist</a:t>
                      </a:r>
                    </a:p>
                  </a:txBody>
                  <a:tcPr anchor="ctr"/>
                </a:tc>
                <a:tc>
                  <a:txBody>
                    <a:bodyPr/>
                    <a:lstStyle/>
                    <a:p>
                      <a:pPr algn="ctr"/>
                      <a:r>
                        <a:rPr lang="en-US" sz="1600" dirty="0"/>
                        <a:t>May need a referral to see a specialist</a:t>
                      </a:r>
                    </a:p>
                  </a:txBody>
                  <a:tcPr anchor="ctr"/>
                </a:tc>
                <a:extLst>
                  <a:ext uri="{0D108BD9-81ED-4DB2-BD59-A6C34878D82A}">
                    <a16:rowId xmlns:a16="http://schemas.microsoft.com/office/drawing/2014/main" val="3014483294"/>
                  </a:ext>
                </a:extLst>
              </a:tr>
              <a:tr h="447796">
                <a:tc>
                  <a:txBody>
                    <a:bodyPr/>
                    <a:lstStyle/>
                    <a:p>
                      <a:pPr algn="ctr"/>
                      <a:r>
                        <a:rPr lang="en-US" sz="1600" dirty="0"/>
                        <a:t>Benefits are standardized – only difference is price</a:t>
                      </a:r>
                    </a:p>
                  </a:txBody>
                  <a:tcPr anchor="ctr"/>
                </a:tc>
                <a:tc>
                  <a:txBody>
                    <a:bodyPr/>
                    <a:lstStyle/>
                    <a:p>
                      <a:pPr algn="ctr"/>
                      <a:r>
                        <a:rPr lang="en-US" sz="1600" dirty="0"/>
                        <a:t>Benefits vary by plan and can change annually</a:t>
                      </a:r>
                    </a:p>
                  </a:txBody>
                  <a:tcPr anchor="ctr"/>
                </a:tc>
                <a:extLst>
                  <a:ext uri="{0D108BD9-81ED-4DB2-BD59-A6C34878D82A}">
                    <a16:rowId xmlns:a16="http://schemas.microsoft.com/office/drawing/2014/main" val="2276632886"/>
                  </a:ext>
                </a:extLst>
              </a:tr>
              <a:tr h="455937">
                <a:tc>
                  <a:txBody>
                    <a:bodyPr/>
                    <a:lstStyle/>
                    <a:p>
                      <a:pPr algn="ctr"/>
                      <a:r>
                        <a:rPr lang="en-US" sz="1600" dirty="0"/>
                        <a:t>Guaranteed renewable if premiums are paid</a:t>
                      </a:r>
                    </a:p>
                  </a:txBody>
                  <a:tcPr anchor="ctr"/>
                </a:tc>
                <a:tc>
                  <a:txBody>
                    <a:bodyPr/>
                    <a:lstStyle/>
                    <a:p>
                      <a:pPr algn="ctr"/>
                      <a:r>
                        <a:rPr lang="en-US" sz="1600" dirty="0"/>
                        <a:t>Carrier can cancel plan at anytime</a:t>
                      </a:r>
                    </a:p>
                  </a:txBody>
                  <a:tcPr anchor="ctr"/>
                </a:tc>
                <a:extLst>
                  <a:ext uri="{0D108BD9-81ED-4DB2-BD59-A6C34878D82A}">
                    <a16:rowId xmlns:a16="http://schemas.microsoft.com/office/drawing/2014/main" val="59852900"/>
                  </a:ext>
                </a:extLst>
              </a:tr>
              <a:tr h="447796">
                <a:tc>
                  <a:txBody>
                    <a:bodyPr/>
                    <a:lstStyle/>
                    <a:p>
                      <a:pPr algn="ctr"/>
                      <a:r>
                        <a:rPr lang="en-US" sz="1600" dirty="0"/>
                        <a:t>Must purchase drug coverage separately</a:t>
                      </a:r>
                    </a:p>
                  </a:txBody>
                  <a:tcPr anchor="ctr"/>
                </a:tc>
                <a:tc>
                  <a:txBody>
                    <a:bodyPr/>
                    <a:lstStyle/>
                    <a:p>
                      <a:pPr algn="ctr"/>
                      <a:r>
                        <a:rPr lang="en-US" sz="1600" dirty="0"/>
                        <a:t>Usually includes built-in drug coverage</a:t>
                      </a:r>
                    </a:p>
                  </a:txBody>
                  <a:tcPr anchor="ctr"/>
                </a:tc>
                <a:extLst>
                  <a:ext uri="{0D108BD9-81ED-4DB2-BD59-A6C34878D82A}">
                    <a16:rowId xmlns:a16="http://schemas.microsoft.com/office/drawing/2014/main" val="2153911169"/>
                  </a:ext>
                </a:extLst>
              </a:tr>
            </a:tbl>
          </a:graphicData>
        </a:graphic>
      </p:graphicFrame>
    </p:spTree>
    <p:extLst>
      <p:ext uri="{BB962C8B-B14F-4D97-AF65-F5344CB8AC3E}">
        <p14:creationId xmlns:p14="http://schemas.microsoft.com/office/powerpoint/2010/main" val="268628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3474720" cy="49743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496" y="110296"/>
            <a:ext cx="3457912" cy="1960098"/>
          </a:xfrm>
        </p:spPr>
        <p:txBody>
          <a:bodyPr>
            <a:normAutofit/>
          </a:bodyPr>
          <a:lstStyle/>
          <a:p>
            <a:pPr>
              <a:spcBef>
                <a:spcPts val="2400"/>
              </a:spcBef>
              <a:spcAft>
                <a:spcPts val="2400"/>
              </a:spcAft>
            </a:pPr>
            <a:r>
              <a:rPr lang="en-US" sz="3200" dirty="0"/>
              <a:t>PRESCRIPTION DRUG PLANS</a:t>
            </a:r>
          </a:p>
        </p:txBody>
      </p:sp>
      <p:sp>
        <p:nvSpPr>
          <p:cNvPr id="11" name="Title 1"/>
          <p:cNvSpPr txBox="1">
            <a:spLocks/>
          </p:cNvSpPr>
          <p:nvPr/>
        </p:nvSpPr>
        <p:spPr>
          <a:xfrm>
            <a:off x="8404" y="1761811"/>
            <a:ext cx="3457912" cy="567771"/>
          </a:xfrm>
          <a:prstGeom prst="rect">
            <a:avLst/>
          </a:prstGeom>
        </p:spPr>
        <p:txBody>
          <a:bodyPr vert="horz" lIns="91440" tIns="45720" rIns="91440" bIns="45720" rtlCol="0" anchor="ctr">
            <a:normAutofit lnSpcReduction="10000"/>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spcBef>
                <a:spcPts val="2400"/>
              </a:spcBef>
              <a:spcAft>
                <a:spcPts val="2400"/>
              </a:spcAft>
            </a:pPr>
            <a:r>
              <a:rPr lang="en-US" sz="3200" dirty="0"/>
              <a:t>PART D</a:t>
            </a:r>
          </a:p>
        </p:txBody>
      </p:sp>
      <p:cxnSp>
        <p:nvCxnSpPr>
          <p:cNvPr id="13" name="Straight Connector 12"/>
          <p:cNvCxnSpPr/>
          <p:nvPr/>
        </p:nvCxnSpPr>
        <p:spPr>
          <a:xfrm>
            <a:off x="657830" y="1688960"/>
            <a:ext cx="215231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77" y="2494704"/>
            <a:ext cx="2346164" cy="2264831"/>
          </a:xfrm>
          <a:prstGeom prst="rect">
            <a:avLst/>
          </a:prstGeom>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id="{C2DC223E-8BDD-4439-9F8C-BB3438421BC5}"/>
              </a:ext>
            </a:extLst>
          </p:cNvPr>
          <p:cNvSpPr/>
          <p:nvPr/>
        </p:nvSpPr>
        <p:spPr>
          <a:xfrm>
            <a:off x="3641575" y="2270807"/>
            <a:ext cx="5313045" cy="2488728"/>
          </a:xfrm>
          <a:prstGeom prst="rect">
            <a:avLst/>
          </a:prstGeom>
          <a:solidFill>
            <a:schemeClr val="bg2">
              <a:lumMod val="9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5C9936A-1AFE-47E7-95B5-5F996482786D}"/>
              </a:ext>
            </a:extLst>
          </p:cNvPr>
          <p:cNvSpPr txBox="1"/>
          <p:nvPr/>
        </p:nvSpPr>
        <p:spPr>
          <a:xfrm>
            <a:off x="3720163" y="2358235"/>
            <a:ext cx="5234457" cy="2339102"/>
          </a:xfrm>
          <a:prstGeom prst="rect">
            <a:avLst/>
          </a:prstGeom>
          <a:noFill/>
        </p:spPr>
        <p:txBody>
          <a:bodyPr wrap="square" rtlCol="0">
            <a:spAutoFit/>
          </a:bodyPr>
          <a:lstStyle/>
          <a:p>
            <a:r>
              <a:rPr lang="en-US" b="1" dirty="0">
                <a:solidFill>
                  <a:srgbClr val="FF0000"/>
                </a:solidFill>
              </a:rPr>
              <a:t>Avoid the penalty</a:t>
            </a:r>
          </a:p>
          <a:p>
            <a:r>
              <a:rPr lang="en-US" sz="1600" dirty="0">
                <a:latin typeface="Avenir Next LT Pro Light" panose="020B0304020202020204" pitchFamily="34" charset="0"/>
              </a:rPr>
              <a:t>If your job-based drug coverage isn’t considered creditable drug coverage, you may pay a monthly Part D penalty if you don’t join a Medicare drug plan within 63 days of getting Medicare. </a:t>
            </a:r>
          </a:p>
          <a:p>
            <a:endParaRPr lang="en-US" sz="800" dirty="0">
              <a:latin typeface="Avenir Next LT Pro Light" panose="020B0304020202020204" pitchFamily="34" charset="0"/>
            </a:endParaRPr>
          </a:p>
          <a:p>
            <a:r>
              <a:rPr lang="en-US" sz="1600" dirty="0">
                <a:latin typeface="Avenir Next LT Pro Light" panose="020B0304020202020204" pitchFamily="34" charset="0"/>
              </a:rPr>
              <a:t>The penalty is lifetime and increases the longer you wait to join a plan.</a:t>
            </a:r>
          </a:p>
          <a:p>
            <a:endParaRPr lang="en-US" sz="800" dirty="0">
              <a:latin typeface="Avenir Next LT Pro Light" panose="020B0304020202020204" pitchFamily="34" charset="0"/>
            </a:endParaRPr>
          </a:p>
          <a:p>
            <a:r>
              <a:rPr lang="en-US" sz="1600" dirty="0">
                <a:latin typeface="Avenir Next LT Pro Light" panose="020B0304020202020204" pitchFamily="34" charset="0"/>
              </a:rPr>
              <a:t>Contact your plan to see if your coverage is creditable.</a:t>
            </a:r>
          </a:p>
        </p:txBody>
      </p:sp>
      <p:sp>
        <p:nvSpPr>
          <p:cNvPr id="14" name="Content Placeholder 2">
            <a:extLst>
              <a:ext uri="{FF2B5EF4-FFF2-40B4-BE49-F238E27FC236}">
                <a16:creationId xmlns:a16="http://schemas.microsoft.com/office/drawing/2014/main" id="{91BEE074-CDF8-4EB9-8F7A-D3EA39C51793}"/>
              </a:ext>
            </a:extLst>
          </p:cNvPr>
          <p:cNvSpPr>
            <a:spLocks noGrp="1"/>
          </p:cNvSpPr>
          <p:nvPr>
            <p:ph idx="1"/>
          </p:nvPr>
        </p:nvSpPr>
        <p:spPr>
          <a:xfrm>
            <a:off x="3641575" y="218804"/>
            <a:ext cx="5461816" cy="2008289"/>
          </a:xfrm>
        </p:spPr>
        <p:txBody>
          <a:bodyPr>
            <a:normAutofit/>
          </a:bodyPr>
          <a:lstStyle/>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Most plans have a premium that you pay in addition to the Part B Premium</a:t>
            </a:r>
          </a:p>
          <a:p>
            <a:pPr>
              <a:spcBef>
                <a:spcPts val="0"/>
              </a:spcBef>
              <a:spcAft>
                <a:spcPts val="1200"/>
              </a:spcAft>
              <a:buClr>
                <a:schemeClr val="tx2">
                  <a:lumMod val="40000"/>
                  <a:lumOff val="60000"/>
                </a:schemeClr>
              </a:buClr>
            </a:pPr>
            <a:endParaRPr lang="en-US" sz="100" dirty="0"/>
          </a:p>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You also pay costs when you get prescriptions through deductibles,      co-pays and coinsurance</a:t>
            </a:r>
          </a:p>
        </p:txBody>
      </p:sp>
    </p:spTree>
    <p:extLst>
      <p:ext uri="{BB962C8B-B14F-4D97-AF65-F5344CB8AC3E}">
        <p14:creationId xmlns:p14="http://schemas.microsoft.com/office/powerpoint/2010/main" val="83652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50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par>
                                <p:cTn id="23" presetID="16" presetClass="entr" presetSubtype="21" fill="hold" nodeType="withEffect">
                                  <p:stCondLst>
                                    <p:cond delay="50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barn(inVertical)">
                                      <p:cBhvr>
                                        <p:cTn id="25" dur="500"/>
                                        <p:tgtEl>
                                          <p:spTgt spid="4">
                                            <p:txEl>
                                              <p:pRg st="1" end="1"/>
                                            </p:txEl>
                                          </p:spTgt>
                                        </p:tgtEl>
                                      </p:cBhvr>
                                    </p:animEffect>
                                  </p:childTnLst>
                                </p:cTn>
                              </p:par>
                              <p:par>
                                <p:cTn id="26" presetID="16" presetClass="entr" presetSubtype="21" fill="hold" nodeType="withEffect">
                                  <p:stCondLst>
                                    <p:cond delay="50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arn(inVertical)">
                                      <p:cBhvr>
                                        <p:cTn id="28" dur="500"/>
                                        <p:tgtEl>
                                          <p:spTgt spid="4">
                                            <p:txEl>
                                              <p:pRg st="3" end="3"/>
                                            </p:txEl>
                                          </p:spTgt>
                                        </p:tgtEl>
                                      </p:cBhvr>
                                    </p:animEffect>
                                  </p:childTnLst>
                                </p:cTn>
                              </p:par>
                              <p:par>
                                <p:cTn id="29" presetID="16" presetClass="entr" presetSubtype="21" fill="hold" nodeType="withEffect">
                                  <p:stCondLst>
                                    <p:cond delay="50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barn(inVertical)">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24883" y="916800"/>
            <a:ext cx="1973010" cy="1742669"/>
          </a:xfrm>
          <a:prstGeom prst="rect">
            <a:avLst/>
          </a:prstGeom>
          <a:solidFill>
            <a:schemeClr val="tx2">
              <a:alpha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607798" y="916799"/>
            <a:ext cx="1973010" cy="1742670"/>
          </a:xfrm>
          <a:prstGeom prst="rect">
            <a:avLst/>
          </a:prstGeom>
          <a:solidFill>
            <a:schemeClr val="accent1">
              <a:alpha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490713" y="916800"/>
            <a:ext cx="1973010" cy="1742669"/>
          </a:xfrm>
          <a:prstGeom prst="rect">
            <a:avLst/>
          </a:prstGeom>
          <a:solidFill>
            <a:schemeClr val="accent6">
              <a:alpha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 y="-7469"/>
            <a:ext cx="9052560" cy="644065"/>
          </a:xfrm>
        </p:spPr>
        <p:txBody>
          <a:bodyPr>
            <a:normAutofit/>
          </a:bodyPr>
          <a:lstStyle/>
          <a:p>
            <a:r>
              <a:rPr lang="en-US" dirty="0"/>
              <a:t>Original Medicare Late Enrollment Penalties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662" y="1150287"/>
            <a:ext cx="767282" cy="856155"/>
          </a:xfrm>
          <a:prstGeom prst="rect">
            <a:avLst/>
          </a:prstGeom>
          <a:effectLst>
            <a:outerShdw blurRad="25400" dist="254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908" y="1192591"/>
            <a:ext cx="822960" cy="822960"/>
          </a:xfrm>
          <a:prstGeom prst="rect">
            <a:avLst/>
          </a:prstGeom>
          <a:effectLst>
            <a:outerShdw blurRad="25400" dist="254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9070" y="1150146"/>
            <a:ext cx="856296" cy="856296"/>
          </a:xfrm>
          <a:prstGeom prst="rect">
            <a:avLst/>
          </a:prstGeom>
          <a:effectLst>
            <a:outerShdw blurRad="25400" dist="25400" dir="2700000" algn="tl" rotWithShape="0">
              <a:prstClr val="black">
                <a:alpha val="40000"/>
              </a:prstClr>
            </a:outerShdw>
          </a:effectLst>
        </p:spPr>
      </p:pic>
      <p:sp>
        <p:nvSpPr>
          <p:cNvPr id="13" name="TextBox 12"/>
          <p:cNvSpPr txBox="1"/>
          <p:nvPr/>
        </p:nvSpPr>
        <p:spPr>
          <a:xfrm>
            <a:off x="878083" y="2006442"/>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A</a:t>
            </a:r>
          </a:p>
        </p:txBody>
      </p:sp>
      <p:sp>
        <p:nvSpPr>
          <p:cNvPr id="14" name="TextBox 13"/>
          <p:cNvSpPr txBox="1"/>
          <p:nvPr/>
        </p:nvSpPr>
        <p:spPr>
          <a:xfrm>
            <a:off x="3760998" y="2010485"/>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B</a:t>
            </a:r>
          </a:p>
        </p:txBody>
      </p:sp>
      <p:sp>
        <p:nvSpPr>
          <p:cNvPr id="16" name="TextBox 15"/>
          <p:cNvSpPr txBox="1"/>
          <p:nvPr/>
        </p:nvSpPr>
        <p:spPr>
          <a:xfrm>
            <a:off x="6643913" y="2006442"/>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D</a:t>
            </a:r>
          </a:p>
        </p:txBody>
      </p:sp>
      <p:sp>
        <p:nvSpPr>
          <p:cNvPr id="34" name="TextBox 33">
            <a:extLst>
              <a:ext uri="{FF2B5EF4-FFF2-40B4-BE49-F238E27FC236}">
                <a16:creationId xmlns:a16="http://schemas.microsoft.com/office/drawing/2014/main" id="{88413DEF-BCE4-4104-545C-F574CB209E1D}"/>
              </a:ext>
            </a:extLst>
          </p:cNvPr>
          <p:cNvSpPr txBox="1"/>
          <p:nvPr/>
        </p:nvSpPr>
        <p:spPr>
          <a:xfrm>
            <a:off x="247747" y="3029519"/>
            <a:ext cx="2930198" cy="1923604"/>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10% penalty applied to monthly premium</a:t>
            </a:r>
          </a:p>
          <a:p>
            <a:endParaRPr lang="en-US" sz="1700" b="1" dirty="0">
              <a:solidFill>
                <a:schemeClr val="bg1"/>
              </a:solidFill>
              <a:latin typeface="Arial" panose="020B0604020202020204" pitchFamily="34" charset="0"/>
              <a:cs typeface="Arial" panose="020B0604020202020204" pitchFamily="34" charset="0"/>
            </a:endParaRPr>
          </a:p>
          <a:p>
            <a:pPr algn="ctr"/>
            <a:r>
              <a:rPr lang="en-US" sz="1700" b="1" dirty="0">
                <a:solidFill>
                  <a:schemeClr val="bg1"/>
                </a:solidFill>
                <a:latin typeface="Arial" panose="020B0604020202020204" pitchFamily="34" charset="0"/>
                <a:cs typeface="Arial" panose="020B0604020202020204" pitchFamily="34" charset="0"/>
              </a:rPr>
              <a:t>You will have to pay the penalty for twice the numbers of years you were eligible </a:t>
            </a:r>
          </a:p>
        </p:txBody>
      </p:sp>
      <p:sp>
        <p:nvSpPr>
          <p:cNvPr id="36" name="TextBox 35">
            <a:extLst>
              <a:ext uri="{FF2B5EF4-FFF2-40B4-BE49-F238E27FC236}">
                <a16:creationId xmlns:a16="http://schemas.microsoft.com/office/drawing/2014/main" id="{A2ACED05-8FE2-58F9-DF30-0C444D3D9974}"/>
              </a:ext>
            </a:extLst>
          </p:cNvPr>
          <p:cNvSpPr txBox="1"/>
          <p:nvPr/>
        </p:nvSpPr>
        <p:spPr>
          <a:xfrm>
            <a:off x="3129204" y="3029519"/>
            <a:ext cx="2930198" cy="1661993"/>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10% penalty for each     12-month period, applied to monthly premium </a:t>
            </a:r>
          </a:p>
          <a:p>
            <a:endParaRPr lang="en-US" sz="1700" b="1" dirty="0">
              <a:solidFill>
                <a:schemeClr val="bg1"/>
              </a:solidFill>
              <a:latin typeface="Arial" panose="020B0604020202020204" pitchFamily="34" charset="0"/>
              <a:cs typeface="Arial" panose="020B0604020202020204" pitchFamily="34" charset="0"/>
            </a:endParaRPr>
          </a:p>
          <a:p>
            <a:pPr algn="ctr"/>
            <a:r>
              <a:rPr lang="en-US" sz="1700" b="1" dirty="0">
                <a:solidFill>
                  <a:schemeClr val="bg1"/>
                </a:solidFill>
                <a:latin typeface="Arial" panose="020B0604020202020204" pitchFamily="34" charset="0"/>
                <a:cs typeface="Arial" panose="020B0604020202020204" pitchFamily="34" charset="0"/>
              </a:rPr>
              <a:t>You will have to pay the penalty monthly for life</a:t>
            </a:r>
          </a:p>
        </p:txBody>
      </p:sp>
      <p:sp>
        <p:nvSpPr>
          <p:cNvPr id="37" name="TextBox 36">
            <a:extLst>
              <a:ext uri="{FF2B5EF4-FFF2-40B4-BE49-F238E27FC236}">
                <a16:creationId xmlns:a16="http://schemas.microsoft.com/office/drawing/2014/main" id="{A057ECFE-6E20-7432-28F8-2B381E246F0D}"/>
              </a:ext>
            </a:extLst>
          </p:cNvPr>
          <p:cNvSpPr txBox="1"/>
          <p:nvPr/>
        </p:nvSpPr>
        <p:spPr>
          <a:xfrm>
            <a:off x="6012119" y="3029519"/>
            <a:ext cx="2930198" cy="1661993"/>
          </a:xfrm>
          <a:prstGeom prst="rect">
            <a:avLst/>
          </a:prstGeom>
          <a:noFill/>
        </p:spPr>
        <p:txBody>
          <a:bodyPr wrap="square" rtlCol="0">
            <a:spAutoFit/>
          </a:bodyPr>
          <a:lstStyle/>
          <a:p>
            <a:pPr algn="ctr"/>
            <a:r>
              <a:rPr lang="en-US" sz="1700" b="1" dirty="0">
                <a:solidFill>
                  <a:schemeClr val="bg1"/>
                </a:solidFill>
                <a:latin typeface="Arial" panose="020B0604020202020204" pitchFamily="34" charset="0"/>
                <a:cs typeface="Arial" panose="020B0604020202020204" pitchFamily="34" charset="0"/>
              </a:rPr>
              <a:t>1% penalty per month, based on the national base beneficiary premium</a:t>
            </a:r>
          </a:p>
          <a:p>
            <a:endParaRPr lang="en-US" sz="1700" b="1" dirty="0">
              <a:solidFill>
                <a:schemeClr val="bg1"/>
              </a:solidFill>
              <a:latin typeface="Arial" panose="020B0604020202020204" pitchFamily="34" charset="0"/>
              <a:cs typeface="Arial" panose="020B0604020202020204" pitchFamily="34" charset="0"/>
            </a:endParaRPr>
          </a:p>
          <a:p>
            <a:pPr algn="ctr"/>
            <a:r>
              <a:rPr lang="en-US" sz="1700" b="1" dirty="0">
                <a:solidFill>
                  <a:schemeClr val="bg1"/>
                </a:solidFill>
                <a:latin typeface="Arial" panose="020B0604020202020204" pitchFamily="34" charset="0"/>
                <a:cs typeface="Arial" panose="020B0604020202020204" pitchFamily="34" charset="0"/>
              </a:rPr>
              <a:t>You will have to pay the penalty for life </a:t>
            </a:r>
          </a:p>
        </p:txBody>
      </p:sp>
    </p:spTree>
    <p:extLst>
      <p:ext uri="{BB962C8B-B14F-4D97-AF65-F5344CB8AC3E}">
        <p14:creationId xmlns:p14="http://schemas.microsoft.com/office/powerpoint/2010/main" val="239966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500"/>
                                        <p:tgtEl>
                                          <p:spTgt spid="16"/>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p:bldP spid="14" grpId="0"/>
      <p:bldP spid="16" grpId="0"/>
      <p:bldP spid="34"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323F2-C854-4BA7-A7F8-D6B30F7586CE}"/>
              </a:ext>
            </a:extLst>
          </p:cNvPr>
          <p:cNvSpPr>
            <a:spLocks noGrp="1"/>
          </p:cNvSpPr>
          <p:nvPr>
            <p:ph type="title"/>
          </p:nvPr>
        </p:nvSpPr>
        <p:spPr/>
        <p:txBody>
          <a:bodyPr/>
          <a:lstStyle/>
          <a:p>
            <a:r>
              <a:rPr lang="en-US" dirty="0"/>
              <a:t>WHO IS ELIGIBLE TO DELAY A &amp; B ENROLLMENT?</a:t>
            </a:r>
          </a:p>
        </p:txBody>
      </p:sp>
      <p:graphicFrame>
        <p:nvGraphicFramePr>
          <p:cNvPr id="4" name="Table 4">
            <a:extLst>
              <a:ext uri="{FF2B5EF4-FFF2-40B4-BE49-F238E27FC236}">
                <a16:creationId xmlns:a16="http://schemas.microsoft.com/office/drawing/2014/main" id="{A4A4C0A6-8017-4D4B-8373-1E04454BC3CD}"/>
              </a:ext>
            </a:extLst>
          </p:cNvPr>
          <p:cNvGraphicFramePr>
            <a:graphicFrameLocks noGrp="1"/>
          </p:cNvGraphicFramePr>
          <p:nvPr>
            <p:ph idx="1"/>
            <p:extLst>
              <p:ext uri="{D42A27DB-BD31-4B8C-83A1-F6EECF244321}">
                <p14:modId xmlns:p14="http://schemas.microsoft.com/office/powerpoint/2010/main" val="1325156707"/>
              </p:ext>
            </p:extLst>
          </p:nvPr>
        </p:nvGraphicFramePr>
        <p:xfrm>
          <a:off x="560070" y="984202"/>
          <a:ext cx="8023860" cy="2160442"/>
        </p:xfrm>
        <a:graphic>
          <a:graphicData uri="http://schemas.openxmlformats.org/drawingml/2006/table">
            <a:tbl>
              <a:tblPr firstRow="1" bandRow="1">
                <a:tableStyleId>{5C22544A-7EE6-4342-B048-85BDC9FD1C3A}</a:tableStyleId>
              </a:tblPr>
              <a:tblGrid>
                <a:gridCol w="1337310">
                  <a:extLst>
                    <a:ext uri="{9D8B030D-6E8A-4147-A177-3AD203B41FA5}">
                      <a16:colId xmlns:a16="http://schemas.microsoft.com/office/drawing/2014/main" val="4143566949"/>
                    </a:ext>
                  </a:extLst>
                </a:gridCol>
                <a:gridCol w="1337310">
                  <a:extLst>
                    <a:ext uri="{9D8B030D-6E8A-4147-A177-3AD203B41FA5}">
                      <a16:colId xmlns:a16="http://schemas.microsoft.com/office/drawing/2014/main" val="2704676566"/>
                    </a:ext>
                  </a:extLst>
                </a:gridCol>
                <a:gridCol w="1337310">
                  <a:extLst>
                    <a:ext uri="{9D8B030D-6E8A-4147-A177-3AD203B41FA5}">
                      <a16:colId xmlns:a16="http://schemas.microsoft.com/office/drawing/2014/main" val="450991104"/>
                    </a:ext>
                  </a:extLst>
                </a:gridCol>
                <a:gridCol w="1337310">
                  <a:extLst>
                    <a:ext uri="{9D8B030D-6E8A-4147-A177-3AD203B41FA5}">
                      <a16:colId xmlns:a16="http://schemas.microsoft.com/office/drawing/2014/main" val="1548651111"/>
                    </a:ext>
                  </a:extLst>
                </a:gridCol>
                <a:gridCol w="1337310">
                  <a:extLst>
                    <a:ext uri="{9D8B030D-6E8A-4147-A177-3AD203B41FA5}">
                      <a16:colId xmlns:a16="http://schemas.microsoft.com/office/drawing/2014/main" val="2661668259"/>
                    </a:ext>
                  </a:extLst>
                </a:gridCol>
                <a:gridCol w="1337310">
                  <a:extLst>
                    <a:ext uri="{9D8B030D-6E8A-4147-A177-3AD203B41FA5}">
                      <a16:colId xmlns:a16="http://schemas.microsoft.com/office/drawing/2014/main" val="3004880666"/>
                    </a:ext>
                  </a:extLst>
                </a:gridCol>
              </a:tblGrid>
              <a:tr h="941242">
                <a:tc gridSpan="2">
                  <a:txBody>
                    <a:bodyPr/>
                    <a:lstStyle/>
                    <a:p>
                      <a:pPr algn="ctr"/>
                      <a:r>
                        <a:rPr lang="en-US" dirty="0"/>
                        <a:t>Insurance from job or spouse's job</a:t>
                      </a:r>
                    </a:p>
                  </a:txBody>
                  <a:tcPr/>
                </a:tc>
                <a:tc hMerge="1">
                  <a:txBody>
                    <a:bodyPr/>
                    <a:lstStyle/>
                    <a:p>
                      <a:endParaRPr lang="en-US"/>
                    </a:p>
                  </a:txBody>
                  <a:tcPr/>
                </a:tc>
                <a:tc gridSpan="2">
                  <a:txBody>
                    <a:bodyPr/>
                    <a:lstStyle/>
                    <a:p>
                      <a:pPr algn="ctr"/>
                      <a:r>
                        <a:rPr lang="en-US" dirty="0"/>
                        <a:t>Insurance from family member's job</a:t>
                      </a:r>
                    </a:p>
                    <a:p>
                      <a:pPr algn="ctr"/>
                      <a:r>
                        <a:rPr lang="en-US" dirty="0"/>
                        <a:t>(Disability and ALS only)</a:t>
                      </a:r>
                    </a:p>
                  </a:txBody>
                  <a:tcPr/>
                </a:tc>
                <a:tc hMerge="1">
                  <a:txBody>
                    <a:bodyPr/>
                    <a:lstStyle/>
                    <a:p>
                      <a:endParaRPr lang="en-US"/>
                    </a:p>
                  </a:txBody>
                  <a:tcPr/>
                </a:tc>
                <a:tc gridSpan="2">
                  <a:txBody>
                    <a:bodyPr/>
                    <a:lstStyle/>
                    <a:p>
                      <a:pPr algn="ctr"/>
                      <a:r>
                        <a:rPr lang="en-US" dirty="0"/>
                        <a:t>Tri Care</a:t>
                      </a:r>
                    </a:p>
                  </a:txBody>
                  <a:tcPr/>
                </a:tc>
                <a:tc hMerge="1">
                  <a:txBody>
                    <a:bodyPr/>
                    <a:lstStyle/>
                    <a:p>
                      <a:endParaRPr lang="en-US"/>
                    </a:p>
                  </a:txBody>
                  <a:tcPr/>
                </a:tc>
                <a:extLst>
                  <a:ext uri="{0D108BD9-81ED-4DB2-BD59-A6C34878D82A}">
                    <a16:rowId xmlns:a16="http://schemas.microsoft.com/office/drawing/2014/main" val="3490911810"/>
                  </a:ext>
                </a:extLst>
              </a:tr>
              <a:tr h="612644">
                <a:tc>
                  <a:txBody>
                    <a:bodyPr/>
                    <a:lstStyle/>
                    <a:p>
                      <a:pPr algn="ctr"/>
                      <a:r>
                        <a:rPr lang="en-US" dirty="0"/>
                        <a:t>1 – 19 Employees</a:t>
                      </a:r>
                    </a:p>
                  </a:txBody>
                  <a:tcPr/>
                </a:tc>
                <a:tc>
                  <a:txBody>
                    <a:bodyPr/>
                    <a:lstStyle/>
                    <a:p>
                      <a:pPr algn="ctr"/>
                      <a:r>
                        <a:rPr lang="en-US" dirty="0"/>
                        <a:t>20+ Employees</a:t>
                      </a:r>
                    </a:p>
                  </a:txBody>
                  <a:tcPr/>
                </a:tc>
                <a:tc>
                  <a:txBody>
                    <a:bodyPr/>
                    <a:lstStyle/>
                    <a:p>
                      <a:pPr algn="ctr"/>
                      <a:r>
                        <a:rPr lang="en-US" dirty="0"/>
                        <a:t>1 – 99 Employees</a:t>
                      </a:r>
                    </a:p>
                  </a:txBody>
                  <a:tcPr/>
                </a:tc>
                <a:tc>
                  <a:txBody>
                    <a:bodyPr/>
                    <a:lstStyle/>
                    <a:p>
                      <a:pPr algn="ctr"/>
                      <a:r>
                        <a:rPr lang="en-US" dirty="0"/>
                        <a:t>100+ Employees</a:t>
                      </a:r>
                    </a:p>
                  </a:txBody>
                  <a:tcPr/>
                </a:tc>
                <a:tc>
                  <a:txBody>
                    <a:bodyPr/>
                    <a:lstStyle/>
                    <a:p>
                      <a:pPr algn="ctr"/>
                      <a:r>
                        <a:rPr lang="en-US" dirty="0"/>
                        <a:t>Active Duty</a:t>
                      </a:r>
                    </a:p>
                  </a:txBody>
                  <a:tcPr/>
                </a:tc>
                <a:tc>
                  <a:txBody>
                    <a:bodyPr/>
                    <a:lstStyle/>
                    <a:p>
                      <a:pPr algn="ctr"/>
                      <a:r>
                        <a:rPr lang="en-US" dirty="0"/>
                        <a:t>Retired Veteran</a:t>
                      </a:r>
                    </a:p>
                  </a:txBody>
                  <a:tcPr/>
                </a:tc>
                <a:extLst>
                  <a:ext uri="{0D108BD9-81ED-4DB2-BD59-A6C34878D82A}">
                    <a16:rowId xmlns:a16="http://schemas.microsoft.com/office/drawing/2014/main" val="4083587414"/>
                  </a:ext>
                </a:extLst>
              </a:tr>
              <a:tr h="470706">
                <a:tc>
                  <a:txBody>
                    <a:bodyPr/>
                    <a:lstStyle/>
                    <a:p>
                      <a:pPr algn="ctr"/>
                      <a:r>
                        <a:rPr lang="en-US" sz="3200" b="1" dirty="0">
                          <a:solidFill>
                            <a:srgbClr val="00B050"/>
                          </a:solidFill>
                          <a:sym typeface="Wingdings" panose="05000000000000000000" pitchFamily="2" charset="2"/>
                        </a:rPr>
                        <a:t></a:t>
                      </a:r>
                      <a:r>
                        <a:rPr lang="en-US" sz="3200" dirty="0">
                          <a:solidFill>
                            <a:srgbClr val="FF0000"/>
                          </a:solidFill>
                          <a:sym typeface="Wingdings" panose="05000000000000000000" pitchFamily="2" charset="2"/>
                        </a:rPr>
                        <a:t>*</a:t>
                      </a:r>
                      <a:endParaRPr lang="en-US" sz="3200"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sym typeface="Wingdings" panose="05000000000000000000" pitchFamily="2" charset="2"/>
                        </a:rPr>
                        <a:t></a:t>
                      </a:r>
                      <a:endParaRPr lang="en-US" sz="3200" b="1" dirty="0">
                        <a:solidFill>
                          <a:srgbClr val="00B050"/>
                        </a:solidFill>
                      </a:endParaRPr>
                    </a:p>
                  </a:txBody>
                  <a:tcPr/>
                </a:tc>
                <a:tc>
                  <a:txBody>
                    <a:bodyPr/>
                    <a:lstStyle/>
                    <a:p>
                      <a:pPr algn="ctr"/>
                      <a:endParaRPr lang="en-US" sz="3200" dirty="0">
                        <a:solidFill>
                          <a:srgbClr val="00B05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sym typeface="Wingdings" panose="05000000000000000000" pitchFamily="2" charset="2"/>
                        </a:rPr>
                        <a:t></a:t>
                      </a:r>
                      <a:endParaRPr lang="en-US" sz="3200" b="1" dirty="0">
                        <a:solidFill>
                          <a:srgbClr val="00B050"/>
                        </a:solidFill>
                      </a:endParaRPr>
                    </a:p>
                  </a:txBody>
                  <a:tcPr/>
                </a:tc>
                <a:tc>
                  <a:txBody>
                    <a:bodyPr/>
                    <a:lstStyle/>
                    <a:p>
                      <a:pPr algn="ctr"/>
                      <a:r>
                        <a:rPr lang="en-US" sz="3200" b="1" dirty="0">
                          <a:solidFill>
                            <a:srgbClr val="00B050"/>
                          </a:solidFill>
                          <a:sym typeface="Wingdings" panose="05000000000000000000" pitchFamily="2" charset="2"/>
                        </a:rPr>
                        <a:t></a:t>
                      </a:r>
                      <a:endParaRPr lang="en-US" sz="3200" b="1" dirty="0">
                        <a:solidFill>
                          <a:srgbClr val="00B050"/>
                        </a:solidFill>
                      </a:endParaRPr>
                    </a:p>
                  </a:txBody>
                  <a:tcPr/>
                </a:tc>
                <a:tc>
                  <a:txBody>
                    <a:bodyPr/>
                    <a:lstStyle/>
                    <a:p>
                      <a:pPr algn="ctr"/>
                      <a:endParaRPr lang="en-US" sz="3200" dirty="0">
                        <a:solidFill>
                          <a:srgbClr val="00B050"/>
                        </a:solidFill>
                      </a:endParaRPr>
                    </a:p>
                  </a:txBody>
                  <a:tcPr/>
                </a:tc>
                <a:extLst>
                  <a:ext uri="{0D108BD9-81ED-4DB2-BD59-A6C34878D82A}">
                    <a16:rowId xmlns:a16="http://schemas.microsoft.com/office/drawing/2014/main" val="1789034803"/>
                  </a:ext>
                </a:extLst>
              </a:tr>
            </a:tbl>
          </a:graphicData>
        </a:graphic>
      </p:graphicFrame>
      <p:sp>
        <p:nvSpPr>
          <p:cNvPr id="5" name="TextBox 4">
            <a:extLst>
              <a:ext uri="{FF2B5EF4-FFF2-40B4-BE49-F238E27FC236}">
                <a16:creationId xmlns:a16="http://schemas.microsoft.com/office/drawing/2014/main" id="{9979ABB6-E2E2-4ACA-989F-4D8CE8DBA099}"/>
              </a:ext>
            </a:extLst>
          </p:cNvPr>
          <p:cNvSpPr txBox="1"/>
          <p:nvPr/>
        </p:nvSpPr>
        <p:spPr>
          <a:xfrm>
            <a:off x="457200" y="3934532"/>
            <a:ext cx="8583930" cy="954107"/>
          </a:xfrm>
          <a:prstGeom prst="rect">
            <a:avLst/>
          </a:prstGeom>
          <a:noFill/>
        </p:spPr>
        <p:txBody>
          <a:bodyPr wrap="square" rtlCol="0">
            <a:spAutoFit/>
          </a:bodyPr>
          <a:lstStyle/>
          <a:p>
            <a:r>
              <a:rPr lang="en-US" sz="2400" b="1" i="0" dirty="0">
                <a:solidFill>
                  <a:srgbClr val="FF0000"/>
                </a:solidFill>
                <a:effectLst/>
                <a:latin typeface="Arial" panose="020B0604020202020204" pitchFamily="34" charset="0"/>
                <a:cs typeface="Arial" panose="020B0604020202020204" pitchFamily="34" charset="0"/>
              </a:rPr>
              <a:t>*</a:t>
            </a:r>
            <a:r>
              <a:rPr lang="en-US" sz="1600" b="1" i="0" dirty="0">
                <a:solidFill>
                  <a:srgbClr val="FF0000"/>
                </a:solidFill>
                <a:effectLst/>
                <a:latin typeface="Arial" panose="020B0604020202020204" pitchFamily="34" charset="0"/>
                <a:cs typeface="Arial" panose="020B0604020202020204" pitchFamily="34" charset="0"/>
              </a:rPr>
              <a:t>Because the company has less than 20 employees, your job-based coverage </a:t>
            </a:r>
          </a:p>
          <a:p>
            <a:r>
              <a:rPr lang="en-US" sz="1600" b="1" dirty="0">
                <a:solidFill>
                  <a:srgbClr val="FF0000"/>
                </a:solidFill>
                <a:latin typeface="Arial" panose="020B0604020202020204" pitchFamily="34" charset="0"/>
                <a:cs typeface="Arial" panose="020B0604020202020204" pitchFamily="34" charset="0"/>
              </a:rPr>
              <a:t>  </a:t>
            </a:r>
            <a:r>
              <a:rPr lang="en-US" sz="1600" b="1" i="0" dirty="0">
                <a:solidFill>
                  <a:srgbClr val="FF0000"/>
                </a:solidFill>
                <a:effectLst/>
                <a:latin typeface="Arial" panose="020B0604020202020204" pitchFamily="34" charset="0"/>
                <a:cs typeface="Arial" panose="020B0604020202020204" pitchFamily="34" charset="0"/>
              </a:rPr>
              <a:t>might not pay for health services if you don’t have Medicare Parts A &amp; B.   </a:t>
            </a:r>
          </a:p>
          <a:p>
            <a:r>
              <a:rPr lang="en-US" sz="600" b="1" dirty="0">
                <a:solidFill>
                  <a:srgbClr val="FF0000"/>
                </a:solidFill>
                <a:latin typeface="Arial" panose="020B0604020202020204" pitchFamily="34" charset="0"/>
                <a:cs typeface="Arial" panose="020B0604020202020204" pitchFamily="34" charset="0"/>
              </a:rPr>
              <a:t>     </a:t>
            </a:r>
            <a:r>
              <a:rPr lang="en-US" sz="1600" b="1" dirty="0">
                <a:solidFill>
                  <a:srgbClr val="FF0000"/>
                </a:solidFill>
                <a:latin typeface="Arial" panose="020B0604020202020204" pitchFamily="34" charset="0"/>
                <a:cs typeface="Arial" panose="020B0604020202020204" pitchFamily="34" charset="0"/>
              </a:rPr>
              <a:t>Check with your employer to verify how your current plan works with Medicare.</a:t>
            </a:r>
          </a:p>
        </p:txBody>
      </p:sp>
      <p:pic>
        <p:nvPicPr>
          <p:cNvPr id="6" name="Picture 5" descr="Shape, icon&#10;&#10;Description automatically generated">
            <a:extLst>
              <a:ext uri="{FF2B5EF4-FFF2-40B4-BE49-F238E27FC236}">
                <a16:creationId xmlns:a16="http://schemas.microsoft.com/office/drawing/2014/main" id="{0BB225F9-BE74-4DCC-B589-7767EBBDA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2243" y="2670743"/>
            <a:ext cx="276128" cy="328615"/>
          </a:xfrm>
          <a:prstGeom prst="rect">
            <a:avLst/>
          </a:prstGeom>
        </p:spPr>
      </p:pic>
      <p:pic>
        <p:nvPicPr>
          <p:cNvPr id="7" name="Picture 6" descr="Shape, icon&#10;&#10;Description automatically generated">
            <a:extLst>
              <a:ext uri="{FF2B5EF4-FFF2-40B4-BE49-F238E27FC236}">
                <a16:creationId xmlns:a16="http://schemas.microsoft.com/office/drawing/2014/main" id="{45916E0F-3597-4E81-B0AB-BD84B5EE9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4116" y="2668724"/>
            <a:ext cx="276128" cy="328615"/>
          </a:xfrm>
          <a:prstGeom prst="rect">
            <a:avLst/>
          </a:prstGeom>
        </p:spPr>
      </p:pic>
      <p:sp>
        <p:nvSpPr>
          <p:cNvPr id="8" name="TextBox 7">
            <a:extLst>
              <a:ext uri="{FF2B5EF4-FFF2-40B4-BE49-F238E27FC236}">
                <a16:creationId xmlns:a16="http://schemas.microsoft.com/office/drawing/2014/main" id="{C5E0F312-8B1D-1E24-30B5-63EBE1352911}"/>
              </a:ext>
            </a:extLst>
          </p:cNvPr>
          <p:cNvSpPr txBox="1"/>
          <p:nvPr/>
        </p:nvSpPr>
        <p:spPr>
          <a:xfrm>
            <a:off x="560070" y="3290284"/>
            <a:ext cx="8023860" cy="584775"/>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Even if you’re eligible to delay A &amp; B, your plan also needs to have what’s known as “creditable” drug coverage to delay your Part D enrollment without penalty.</a:t>
            </a:r>
          </a:p>
        </p:txBody>
      </p:sp>
    </p:spTree>
    <p:extLst>
      <p:ext uri="{BB962C8B-B14F-4D97-AF65-F5344CB8AC3E}">
        <p14:creationId xmlns:p14="http://schemas.microsoft.com/office/powerpoint/2010/main" val="1487466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1963" y="2874391"/>
            <a:ext cx="2251963" cy="369332"/>
          </a:xfrm>
          <a:prstGeom prst="rect">
            <a:avLst/>
          </a:prstGeom>
        </p:spPr>
        <p:txBody>
          <a:bodyPr wrap="none">
            <a:spAutoFit/>
          </a:bodyPr>
          <a:lstStyle/>
          <a:p>
            <a:r>
              <a:rPr lang="en-US" dirty="0">
                <a:solidFill>
                  <a:schemeClr val="bg1"/>
                </a:solidFill>
              </a:rPr>
              <a:t>[INSERT PHOTO HERE]</a:t>
            </a:r>
          </a:p>
        </p:txBody>
      </p:sp>
      <p:sp>
        <p:nvSpPr>
          <p:cNvPr id="3" name="Title 2"/>
          <p:cNvSpPr>
            <a:spLocks noGrp="1"/>
          </p:cNvSpPr>
          <p:nvPr>
            <p:ph type="title"/>
          </p:nvPr>
        </p:nvSpPr>
        <p:spPr/>
        <p:txBody>
          <a:bodyPr/>
          <a:lstStyle/>
          <a:p>
            <a:r>
              <a:rPr lang="en-US" dirty="0"/>
              <a:t>AGENT/PRODUCER NAME</a:t>
            </a:r>
          </a:p>
        </p:txBody>
      </p:sp>
      <p:sp>
        <p:nvSpPr>
          <p:cNvPr id="4" name="Text Placeholder 3"/>
          <p:cNvSpPr>
            <a:spLocks noGrp="1"/>
          </p:cNvSpPr>
          <p:nvPr>
            <p:ph type="body" sz="quarter" idx="10"/>
          </p:nvPr>
        </p:nvSpPr>
        <p:spPr/>
        <p:txBody>
          <a:bodyPr/>
          <a:lstStyle/>
          <a:p>
            <a:r>
              <a:rPr lang="en-US" dirty="0"/>
              <a:t>Licensed Insurance Agent</a:t>
            </a:r>
          </a:p>
        </p:txBody>
      </p:sp>
      <p:sp>
        <p:nvSpPr>
          <p:cNvPr id="5" name="Text Placeholder 4"/>
          <p:cNvSpPr>
            <a:spLocks noGrp="1"/>
          </p:cNvSpPr>
          <p:nvPr>
            <p:ph type="body" sz="quarter" idx="11"/>
          </p:nvPr>
        </p:nvSpPr>
        <p:spPr/>
        <p:txBody>
          <a:bodyPr/>
          <a:lstStyle/>
          <a:p>
            <a:r>
              <a:rPr lang="en-US" dirty="0"/>
              <a:t>1-999-999-9999</a:t>
            </a:r>
          </a:p>
        </p:txBody>
      </p:sp>
      <p:sp>
        <p:nvSpPr>
          <p:cNvPr id="6" name="Text Placeholder 5"/>
          <p:cNvSpPr>
            <a:spLocks noGrp="1"/>
          </p:cNvSpPr>
          <p:nvPr>
            <p:ph type="body" sz="quarter" idx="12"/>
          </p:nvPr>
        </p:nvSpPr>
        <p:spPr/>
        <p:txBody>
          <a:bodyPr/>
          <a:lstStyle/>
          <a:p>
            <a:r>
              <a:rPr lang="en-US" dirty="0"/>
              <a:t>agent@myemail.com</a:t>
            </a:r>
          </a:p>
        </p:txBody>
      </p:sp>
      <p:sp>
        <p:nvSpPr>
          <p:cNvPr id="33" name="Picture Placeholder 32"/>
          <p:cNvSpPr>
            <a:spLocks noGrp="1"/>
          </p:cNvSpPr>
          <p:nvPr>
            <p:ph type="pic" sz="quarter" idx="13"/>
          </p:nvPr>
        </p:nvSpPr>
        <p:spPr/>
      </p:sp>
    </p:spTree>
    <p:extLst>
      <p:ext uri="{BB962C8B-B14F-4D97-AF65-F5344CB8AC3E}">
        <p14:creationId xmlns:p14="http://schemas.microsoft.com/office/powerpoint/2010/main" val="526720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ELIGIBLE TO DELAY A &amp; B ENROLLMENT?</a:t>
            </a:r>
          </a:p>
        </p:txBody>
      </p:sp>
      <p:sp>
        <p:nvSpPr>
          <p:cNvPr id="3" name="Content Placeholder 2"/>
          <p:cNvSpPr>
            <a:spLocks noGrp="1"/>
          </p:cNvSpPr>
          <p:nvPr>
            <p:ph idx="1"/>
          </p:nvPr>
        </p:nvSpPr>
        <p:spPr>
          <a:xfrm>
            <a:off x="434143" y="1375266"/>
            <a:ext cx="8229600" cy="3213634"/>
          </a:xfrm>
        </p:spPr>
        <p:txBody>
          <a:bodyPr>
            <a:noAutofit/>
          </a:bodyPr>
          <a:lstStyle/>
          <a:p>
            <a:pPr marL="342900" indent="-342900">
              <a:lnSpc>
                <a:spcPct val="100000"/>
              </a:lnSpc>
              <a:spcBef>
                <a:spcPts val="0"/>
              </a:spcBef>
              <a:spcAft>
                <a:spcPts val="1200"/>
              </a:spcAft>
              <a:buClr>
                <a:schemeClr val="tx2">
                  <a:lumMod val="40000"/>
                  <a:lumOff val="60000"/>
                </a:schemeClr>
              </a:buClr>
              <a:buFont typeface="Arial" panose="020B0604020202020204" pitchFamily="34" charset="0"/>
              <a:buChar char="•"/>
            </a:pPr>
            <a:r>
              <a:rPr lang="en-US" sz="2300" dirty="0"/>
              <a:t>You must sign up within 8 months of when you or your spouse stop working to qualify for a </a:t>
            </a:r>
            <a:r>
              <a:rPr lang="en-US" sz="2300" b="1" dirty="0"/>
              <a:t>Special Enrollment Period </a:t>
            </a:r>
            <a:r>
              <a:rPr lang="en-US" sz="2300" dirty="0"/>
              <a:t>and avoid any ongoing penalties, </a:t>
            </a:r>
            <a:r>
              <a:rPr lang="en-US" sz="2300" u="sng" dirty="0"/>
              <a:t>even if you are offered COBRA</a:t>
            </a:r>
          </a:p>
          <a:p>
            <a:pPr marL="342900" indent="-342900">
              <a:lnSpc>
                <a:spcPct val="100000"/>
              </a:lnSpc>
              <a:spcBef>
                <a:spcPts val="0"/>
              </a:spcBef>
              <a:spcAft>
                <a:spcPts val="1200"/>
              </a:spcAft>
              <a:buClr>
                <a:schemeClr val="tx2">
                  <a:lumMod val="40000"/>
                  <a:lumOff val="60000"/>
                </a:schemeClr>
              </a:buClr>
              <a:buFont typeface="Arial" panose="020B0604020202020204" pitchFamily="34" charset="0"/>
              <a:buChar char="•"/>
            </a:pPr>
            <a:r>
              <a:rPr lang="en-US" sz="2300" b="1" dirty="0"/>
              <a:t>If you are eligible to delay enrollment, it does not guarantee that your current plan is cheaper or better</a:t>
            </a:r>
          </a:p>
          <a:p>
            <a:pPr marL="342900" indent="-342900">
              <a:lnSpc>
                <a:spcPct val="100000"/>
              </a:lnSpc>
              <a:spcBef>
                <a:spcPts val="0"/>
              </a:spcBef>
              <a:spcAft>
                <a:spcPts val="1200"/>
              </a:spcAft>
              <a:buClr>
                <a:schemeClr val="tx2">
                  <a:lumMod val="40000"/>
                  <a:lumOff val="60000"/>
                </a:schemeClr>
              </a:buClr>
              <a:buFont typeface="Arial" panose="020B0604020202020204" pitchFamily="34" charset="0"/>
              <a:buChar char="•"/>
            </a:pPr>
            <a:r>
              <a:rPr lang="en-US" sz="2300" b="1" dirty="0">
                <a:solidFill>
                  <a:srgbClr val="FF2600"/>
                </a:solidFill>
              </a:rPr>
              <a:t>REMEMBER: Penalties are not one-time fees, and they increase the longer you wait to sign up. In some cases, you pay them monthly for life</a:t>
            </a:r>
          </a:p>
        </p:txBody>
      </p:sp>
      <p:sp>
        <p:nvSpPr>
          <p:cNvPr id="4" name="Title 1"/>
          <p:cNvSpPr txBox="1">
            <a:spLocks/>
          </p:cNvSpPr>
          <p:nvPr/>
        </p:nvSpPr>
        <p:spPr>
          <a:xfrm>
            <a:off x="808215" y="586826"/>
            <a:ext cx="7481455" cy="933454"/>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r>
              <a:rPr lang="en-US" dirty="0">
                <a:solidFill>
                  <a:srgbClr val="00B050"/>
                </a:solidFill>
              </a:rPr>
              <a:t>Avoid Potential Penalties and Unnecessary Costs</a:t>
            </a:r>
          </a:p>
        </p:txBody>
      </p:sp>
      <p:sp>
        <p:nvSpPr>
          <p:cNvPr id="5" name="Text Placeholder 3"/>
          <p:cNvSpPr txBox="1">
            <a:spLocks/>
          </p:cNvSpPr>
          <p:nvPr/>
        </p:nvSpPr>
        <p:spPr>
          <a:xfrm>
            <a:off x="1261548" y="4479726"/>
            <a:ext cx="6620905" cy="430887"/>
          </a:xfrm>
          <a:prstGeom prst="rect">
            <a:avLst/>
          </a:prstGeom>
        </p:spPr>
        <p:txBody>
          <a:bodyPr vert="horz"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000" dirty="0">
                <a:solidFill>
                  <a:schemeClr val="tx2">
                    <a:lumMod val="40000"/>
                    <a:lumOff val="60000"/>
                  </a:schemeClr>
                </a:solidFill>
              </a:rPr>
              <a:t>Source: What Does Medicare Cost</a:t>
            </a:r>
          </a:p>
          <a:p>
            <a:pPr marL="0" indent="0" algn="ctr">
              <a:buNone/>
            </a:pPr>
            <a:r>
              <a:rPr lang="en-US" sz="1000" dirty="0">
                <a:solidFill>
                  <a:schemeClr val="tx2">
                    <a:lumMod val="40000"/>
                    <a:lumOff val="60000"/>
                  </a:schemeClr>
                </a:solidFill>
              </a:rPr>
              <a:t>https://www.medicare.gov/basics/get-started-with-medicare/medicare-basics/what-does-medicare-cost</a:t>
            </a:r>
          </a:p>
        </p:txBody>
      </p:sp>
      <p:sp>
        <p:nvSpPr>
          <p:cNvPr id="6" name="Text Placeholder 3"/>
          <p:cNvSpPr txBox="1">
            <a:spLocks/>
          </p:cNvSpPr>
          <p:nvPr/>
        </p:nvSpPr>
        <p:spPr>
          <a:xfrm>
            <a:off x="1413948" y="4989612"/>
            <a:ext cx="6620905" cy="153888"/>
          </a:xfrm>
          <a:prstGeom prst="rect">
            <a:avLst/>
          </a:prstGeom>
        </p:spPr>
        <p:txBody>
          <a:bodyPr vert="horz" lIns="0" tIns="0" rIns="0" bIns="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000" dirty="0">
                <a:solidFill>
                  <a:schemeClr val="tx2">
                    <a:lumMod val="40000"/>
                    <a:lumOff val="60000"/>
                  </a:schemeClr>
                </a:solidFill>
              </a:rPr>
              <a:t>For Illustrative Purposes Only</a:t>
            </a:r>
          </a:p>
        </p:txBody>
      </p:sp>
    </p:spTree>
    <p:extLst>
      <p:ext uri="{BB962C8B-B14F-4D97-AF65-F5344CB8AC3E}">
        <p14:creationId xmlns:p14="http://schemas.microsoft.com/office/powerpoint/2010/main" val="25096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IMPORTANT QUESTIONS TO ASK YOURSELF IN CHOOSING YOUR MEDICARE OPTIONS: </a:t>
            </a:r>
          </a:p>
        </p:txBody>
      </p:sp>
      <p:pic>
        <p:nvPicPr>
          <p:cNvPr id="4" name="Content Placeholder 3"/>
          <p:cNvPicPr>
            <a:picLocks noGrp="1" noChangeAspect="1"/>
          </p:cNvPicPr>
          <p:nvPr>
            <p:ph idx="1"/>
          </p:nvPr>
        </p:nvPicPr>
        <p:blipFill>
          <a:blip r:embed="rId3">
            <a:alphaModFix amt="32000"/>
            <a:extLst>
              <a:ext uri="{28A0092B-C50C-407E-A947-70E740481C1C}">
                <a14:useLocalDpi xmlns:a14="http://schemas.microsoft.com/office/drawing/2010/main" val="0"/>
              </a:ext>
            </a:extLst>
          </a:blip>
          <a:stretch>
            <a:fillRect/>
          </a:stretch>
        </p:blipFill>
        <p:spPr>
          <a:xfrm>
            <a:off x="4572000" y="1251585"/>
            <a:ext cx="4468766" cy="3534994"/>
          </a:xfrm>
        </p:spPr>
      </p:pic>
      <p:sp>
        <p:nvSpPr>
          <p:cNvPr id="5" name="Content Placeholder 3"/>
          <p:cNvSpPr txBox="1">
            <a:spLocks/>
          </p:cNvSpPr>
          <p:nvPr/>
        </p:nvSpPr>
        <p:spPr>
          <a:xfrm>
            <a:off x="312417" y="1346835"/>
            <a:ext cx="8229599" cy="3215640"/>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Is my group health plan cheaper and better than my options through Medicare?</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How is my health and what will it be like in the future?</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Do I want freedom and flexibility in my plan?</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Can I choose any doctor or hospital in the USA?*</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What is the experience and rating of the company?</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What is the plans rate and benefit stability?</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What is the level of customer service I will receive?</a:t>
            </a:r>
          </a:p>
        </p:txBody>
      </p:sp>
      <p:sp>
        <p:nvSpPr>
          <p:cNvPr id="3" name="Rectangle 2">
            <a:extLst>
              <a:ext uri="{FF2B5EF4-FFF2-40B4-BE49-F238E27FC236}">
                <a16:creationId xmlns:a16="http://schemas.microsoft.com/office/drawing/2014/main" id="{661C5F7F-8403-384A-BEC0-4351DB711E79}"/>
              </a:ext>
            </a:extLst>
          </p:cNvPr>
          <p:cNvSpPr/>
          <p:nvPr/>
        </p:nvSpPr>
        <p:spPr>
          <a:xfrm>
            <a:off x="312418" y="4635608"/>
            <a:ext cx="1428596" cy="246221"/>
          </a:xfrm>
          <a:prstGeom prst="rect">
            <a:avLst/>
          </a:prstGeom>
        </p:spPr>
        <p:txBody>
          <a:bodyPr wrap="none">
            <a:spAutoFit/>
          </a:bodyPr>
          <a:lstStyle/>
          <a:p>
            <a:r>
              <a:rPr lang="en-US" sz="1000" dirty="0">
                <a:solidFill>
                  <a:schemeClr val="bg1"/>
                </a:solidFill>
                <a:latin typeface="Calibri" panose="020F0502020204030204" pitchFamily="34" charset="0"/>
              </a:rPr>
              <a:t>*That accepts Medicare</a:t>
            </a:r>
            <a:endParaRPr lang="en-US" sz="1000" dirty="0">
              <a:solidFill>
                <a:schemeClr val="bg1"/>
              </a:solidFill>
            </a:endParaRPr>
          </a:p>
        </p:txBody>
      </p:sp>
    </p:spTree>
    <p:extLst>
      <p:ext uri="{BB962C8B-B14F-4D97-AF65-F5344CB8AC3E}">
        <p14:creationId xmlns:p14="http://schemas.microsoft.com/office/powerpoint/2010/main" val="259448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QUICK RECAP</a:t>
            </a:r>
          </a:p>
        </p:txBody>
      </p:sp>
      <p:sp>
        <p:nvSpPr>
          <p:cNvPr id="5" name="Content Placeholder 3"/>
          <p:cNvSpPr txBox="1">
            <a:spLocks/>
          </p:cNvSpPr>
          <p:nvPr/>
        </p:nvSpPr>
        <p:spPr>
          <a:xfrm>
            <a:off x="312417" y="1346835"/>
            <a:ext cx="8229599" cy="3215640"/>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If you do not have employer coverage through you or your spouse's employer with 20 or more employees, you must enroll in Parts </a:t>
            </a:r>
            <a:r>
              <a:rPr lang="en-US" sz="1800" b="1" dirty="0"/>
              <a:t>A</a:t>
            </a:r>
            <a:r>
              <a:rPr lang="en-US" sz="1800" dirty="0"/>
              <a:t>, </a:t>
            </a:r>
            <a:r>
              <a:rPr lang="en-US" sz="1800" b="1" dirty="0"/>
              <a:t>B</a:t>
            </a:r>
            <a:r>
              <a:rPr lang="en-US" sz="1800" dirty="0"/>
              <a:t> &amp; </a:t>
            </a:r>
            <a:r>
              <a:rPr lang="en-US" sz="1800" b="1" dirty="0"/>
              <a:t>D</a:t>
            </a:r>
            <a:r>
              <a:rPr lang="en-US" sz="1800" dirty="0"/>
              <a:t> by your 65</a:t>
            </a:r>
            <a:r>
              <a:rPr lang="en-US" sz="1800" baseline="30000" dirty="0"/>
              <a:t>th</a:t>
            </a:r>
            <a:r>
              <a:rPr lang="en-US" sz="1800" dirty="0"/>
              <a:t> birthday</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Original Medicare only covers up to 80% of medical costs with no out-of-pocket limits. </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dirty="0"/>
              <a:t>Medicare Advantage (Part C), Medigap and employer coverages are the most common ways of covering the 20% Medicare does not cover, as well as adding out of pocket limits</a:t>
            </a:r>
          </a:p>
          <a:p>
            <a:pPr marL="285750" indent="-285750">
              <a:spcBef>
                <a:spcPts val="0"/>
              </a:spcBef>
              <a:spcAft>
                <a:spcPts val="1200"/>
              </a:spcAft>
              <a:buClr>
                <a:schemeClr val="tx2">
                  <a:lumMod val="40000"/>
                  <a:lumOff val="60000"/>
                </a:schemeClr>
              </a:buClr>
              <a:buFont typeface="Arial" panose="020B0604020202020204" pitchFamily="34" charset="0"/>
              <a:buChar char="•"/>
            </a:pPr>
            <a:r>
              <a:rPr lang="en-US" sz="1800" b="1" dirty="0"/>
              <a:t>Failure to take action by your specific enrollment deadline can result in late enrollment penalties, which in some cases are paid monthly for life</a:t>
            </a:r>
          </a:p>
        </p:txBody>
      </p:sp>
    </p:spTree>
    <p:extLst>
      <p:ext uri="{BB962C8B-B14F-4D97-AF65-F5344CB8AC3E}">
        <p14:creationId xmlns:p14="http://schemas.microsoft.com/office/powerpoint/2010/main" val="139537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7107" y="1063645"/>
            <a:ext cx="8297794" cy="3200876"/>
          </a:xfrm>
          <a:prstGeom prst="rect">
            <a:avLst/>
          </a:prstGeom>
        </p:spPr>
        <p:txBody>
          <a:bodyPr wrap="square">
            <a:spAutoFit/>
          </a:bodyPr>
          <a:lstStyle/>
          <a:p>
            <a:r>
              <a:rPr lang="en-US" sz="2200" b="1" dirty="0">
                <a:solidFill>
                  <a:schemeClr val="bg1"/>
                </a:solidFill>
              </a:rPr>
              <a:t>We Help You:</a:t>
            </a:r>
          </a:p>
          <a:p>
            <a:endParaRPr lang="en-US" sz="800" b="1" dirty="0">
              <a:solidFill>
                <a:schemeClr val="bg1"/>
              </a:solidFill>
            </a:endParaRPr>
          </a:p>
          <a:p>
            <a:r>
              <a:rPr lang="en-US" sz="2000" dirty="0">
                <a:solidFill>
                  <a:schemeClr val="bg1"/>
                </a:solidFill>
              </a:rPr>
              <a:t>  </a:t>
            </a:r>
            <a:r>
              <a:rPr lang="en-US" sz="2400" b="1" dirty="0">
                <a:solidFill>
                  <a:srgbClr val="FFFF00"/>
                </a:solidFill>
                <a:sym typeface="Wingdings" panose="05000000000000000000" pitchFamily="2" charset="2"/>
              </a:rPr>
              <a:t></a:t>
            </a:r>
            <a:r>
              <a:rPr lang="en-US" sz="2000" dirty="0">
                <a:solidFill>
                  <a:schemeClr val="bg1"/>
                </a:solidFill>
              </a:rPr>
              <a:t> Determine YOUR Specific Enrollment Deadlines</a:t>
            </a:r>
          </a:p>
          <a:p>
            <a:endParaRPr lang="en-US" sz="600" dirty="0">
              <a:solidFill>
                <a:schemeClr val="bg1"/>
              </a:solidFill>
            </a:endParaRPr>
          </a:p>
          <a:p>
            <a:r>
              <a:rPr lang="en-US" sz="2000" dirty="0">
                <a:solidFill>
                  <a:schemeClr val="bg1"/>
                </a:solidFill>
              </a:rPr>
              <a:t> </a:t>
            </a:r>
            <a:r>
              <a:rPr lang="en-US" sz="2400" b="1" dirty="0">
                <a:solidFill>
                  <a:srgbClr val="FFFF00"/>
                </a:solidFill>
                <a:sym typeface="Wingdings" panose="05000000000000000000" pitchFamily="2" charset="2"/>
              </a:rPr>
              <a:t></a:t>
            </a:r>
            <a:r>
              <a:rPr lang="en-US" sz="2000" dirty="0">
                <a:solidFill>
                  <a:schemeClr val="bg1"/>
                </a:solidFill>
              </a:rPr>
              <a:t> Walk you through how to enroll into Medicare, Social Security, or both</a:t>
            </a:r>
          </a:p>
          <a:p>
            <a:endParaRPr lang="en-US" sz="600" dirty="0">
              <a:solidFill>
                <a:schemeClr val="bg1"/>
              </a:solidFill>
            </a:endParaRPr>
          </a:p>
          <a:p>
            <a:r>
              <a:rPr lang="en-US" sz="2000" dirty="0">
                <a:solidFill>
                  <a:schemeClr val="bg1"/>
                </a:solidFill>
              </a:rPr>
              <a:t> </a:t>
            </a:r>
            <a:r>
              <a:rPr lang="en-US" sz="2400" b="1" dirty="0">
                <a:solidFill>
                  <a:srgbClr val="FFFF00"/>
                </a:solidFill>
                <a:sym typeface="Wingdings" panose="05000000000000000000" pitchFamily="2" charset="2"/>
              </a:rPr>
              <a:t></a:t>
            </a:r>
            <a:r>
              <a:rPr lang="en-US" sz="2000" dirty="0">
                <a:solidFill>
                  <a:schemeClr val="bg1"/>
                </a:solidFill>
              </a:rPr>
              <a:t> Compare your options to cover the 20% that Medicare does not cover</a:t>
            </a:r>
          </a:p>
          <a:p>
            <a:endParaRPr lang="en-US" sz="1400" dirty="0">
              <a:solidFill>
                <a:schemeClr val="bg1"/>
              </a:solidFill>
            </a:endParaRPr>
          </a:p>
          <a:p>
            <a:pPr algn="ctr"/>
            <a:r>
              <a:rPr lang="en-US" sz="2200" b="1" dirty="0">
                <a:solidFill>
                  <a:schemeClr val="bg1"/>
                </a:solidFill>
              </a:rPr>
              <a:t>All participants who would like further assistance are invited</a:t>
            </a:r>
          </a:p>
          <a:p>
            <a:pPr algn="ctr"/>
            <a:r>
              <a:rPr lang="en-US" sz="2200" b="1" dirty="0">
                <a:solidFill>
                  <a:schemeClr val="bg1"/>
                </a:solidFill>
              </a:rPr>
              <a:t>to schedule an appointment with us</a:t>
            </a:r>
          </a:p>
          <a:p>
            <a:pPr algn="ctr"/>
            <a:endParaRPr lang="en-US" sz="600" b="1" dirty="0">
              <a:solidFill>
                <a:schemeClr val="bg1"/>
              </a:solidFill>
            </a:endParaRPr>
          </a:p>
          <a:p>
            <a:pPr algn="ctr"/>
            <a:r>
              <a:rPr lang="en-US" sz="2000" b="1" dirty="0">
                <a:solidFill>
                  <a:schemeClr val="bg1"/>
                </a:solidFill>
              </a:rPr>
              <a:t>There are no costs for our services</a:t>
            </a:r>
          </a:p>
        </p:txBody>
      </p:sp>
      <p:sp>
        <p:nvSpPr>
          <p:cNvPr id="3" name="Title 2"/>
          <p:cNvSpPr>
            <a:spLocks noGrp="1"/>
          </p:cNvSpPr>
          <p:nvPr>
            <p:ph type="title"/>
          </p:nvPr>
        </p:nvSpPr>
        <p:spPr>
          <a:xfrm>
            <a:off x="-381000" y="-97519"/>
            <a:ext cx="7048500" cy="1096115"/>
          </a:xfrm>
        </p:spPr>
        <p:txBody>
          <a:bodyPr/>
          <a:lstStyle/>
          <a:p>
            <a:r>
              <a:rPr lang="en-US" dirty="0"/>
              <a:t>No Cost Assistance</a:t>
            </a:r>
          </a:p>
        </p:txBody>
      </p:sp>
    </p:spTree>
    <p:extLst>
      <p:ext uri="{BB962C8B-B14F-4D97-AF65-F5344CB8AC3E}">
        <p14:creationId xmlns:p14="http://schemas.microsoft.com/office/powerpoint/2010/main" val="47936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00375" y="-3264955"/>
            <a:ext cx="7343249" cy="9144000"/>
          </a:xfrm>
          <a:prstGeom prst="rect">
            <a:avLst/>
          </a:prstGeom>
          <a:blipFill>
            <a:blip r:embed="rId4"/>
            <a:tile tx="0" ty="0" sx="100000" sy="100000" flip="none" algn="tl"/>
          </a:blipFill>
        </p:spPr>
      </p:pic>
      <p:grpSp>
        <p:nvGrpSpPr>
          <p:cNvPr id="12" name="Group 11"/>
          <p:cNvGrpSpPr/>
          <p:nvPr/>
        </p:nvGrpSpPr>
        <p:grpSpPr>
          <a:xfrm>
            <a:off x="846920" y="374704"/>
            <a:ext cx="7450157" cy="2054172"/>
            <a:chOff x="746352" y="898497"/>
            <a:chExt cx="7292417" cy="3269140"/>
          </a:xfrm>
        </p:grpSpPr>
        <p:sp>
          <p:nvSpPr>
            <p:cNvPr id="9" name="Rectangle 8"/>
            <p:cNvSpPr/>
            <p:nvPr/>
          </p:nvSpPr>
          <p:spPr>
            <a:xfrm>
              <a:off x="746352" y="898497"/>
              <a:ext cx="7292417" cy="3269140"/>
            </a:xfrm>
            <a:prstGeom prst="rect">
              <a:avLst/>
            </a:prstGeom>
            <a:solidFill>
              <a:schemeClr val="accent1">
                <a:lumMod val="75000"/>
              </a:schemeClr>
            </a:solidFill>
            <a:ln w="222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4" name="Rectangle 3"/>
            <p:cNvSpPr/>
            <p:nvPr/>
          </p:nvSpPr>
          <p:spPr>
            <a:xfrm>
              <a:off x="982610" y="1110337"/>
              <a:ext cx="6819900" cy="1954652"/>
            </a:xfrm>
            <a:prstGeom prst="rect">
              <a:avLst/>
            </a:prstGeom>
          </p:spPr>
          <p:txBody>
            <a:bodyPr wrap="square">
              <a:spAutoFit/>
            </a:bodyPr>
            <a:lstStyle/>
            <a:p>
              <a:pPr algn="just">
                <a:lnSpc>
                  <a:spcPts val="1900"/>
                </a:lnSpc>
              </a:pPr>
              <a:r>
                <a:rPr lang="en-US" sz="1400" i="1" dirty="0">
                  <a:solidFill>
                    <a:schemeClr val="bg1"/>
                  </a:solidFill>
                </a:rPr>
                <a:t>The purpose of this communication is the solicitation of insurance. We are not connected with, endorsed by, or sponsored by the U.S. Government, federal Medicare program, Social Security Administration, or the Department of Health and Human Services. Policies and benefits may vary by state and have some limitations and exclusions. </a:t>
              </a:r>
              <a:r>
                <a:rPr lang="en-US" sz="1400" b="1" i="1" dirty="0">
                  <a:solidFill>
                    <a:schemeClr val="bg1"/>
                  </a:solidFill>
                </a:rPr>
                <a:t>Some states require these plans be available to persons under age 65 eligible for Medicare due to disability or End Stage Renal disease (ESRD). </a:t>
              </a:r>
              <a:r>
                <a:rPr lang="en-US" sz="1400" i="1" dirty="0">
                  <a:solidFill>
                    <a:schemeClr val="bg1"/>
                  </a:solidFill>
                </a:rPr>
                <a:t>You may be contacted by an Agent. A licensed Agent will provide additional information upon request.</a:t>
              </a:r>
              <a:endParaRPr lang="en-US" sz="1400" dirty="0">
                <a:solidFill>
                  <a:schemeClr val="bg1"/>
                </a:solidFill>
              </a:endParaRPr>
            </a:p>
          </p:txBody>
        </p:sp>
      </p:grpSp>
    </p:spTree>
    <p:extLst>
      <p:ext uri="{BB962C8B-B14F-4D97-AF65-F5344CB8AC3E}">
        <p14:creationId xmlns:p14="http://schemas.microsoft.com/office/powerpoint/2010/main" val="835848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UNDERSTANDING MEDICARE AND YOUR CHOICES</a:t>
            </a:r>
          </a:p>
        </p:txBody>
      </p:sp>
      <p:sp>
        <p:nvSpPr>
          <p:cNvPr id="3" name="Content Placeholder 2"/>
          <p:cNvSpPr>
            <a:spLocks noGrp="1"/>
          </p:cNvSpPr>
          <p:nvPr>
            <p:ph idx="1"/>
          </p:nvPr>
        </p:nvSpPr>
        <p:spPr>
          <a:xfrm>
            <a:off x="686146" y="960120"/>
            <a:ext cx="8229600" cy="2889883"/>
          </a:xfrm>
        </p:spPr>
        <p:txBody>
          <a:bodyPr/>
          <a:lstStyle/>
          <a:p>
            <a:pPr lvl="2">
              <a:spcBef>
                <a:spcPts val="0"/>
              </a:spcBef>
              <a:spcAft>
                <a:spcPts val="1200"/>
              </a:spcAft>
            </a:pPr>
            <a:r>
              <a:rPr lang="en-US" b="1" i="1" dirty="0">
                <a:solidFill>
                  <a:srgbClr val="00B050"/>
                </a:solidFill>
              </a:rPr>
              <a:t>In this presentation you will learn:</a:t>
            </a:r>
          </a:p>
          <a:p>
            <a:pPr marL="1200150" indent="-342900">
              <a:lnSpc>
                <a:spcPct val="100000"/>
              </a:lnSpc>
              <a:buClr>
                <a:schemeClr val="tx2">
                  <a:lumMod val="40000"/>
                  <a:lumOff val="60000"/>
                </a:schemeClr>
              </a:buClr>
              <a:buFont typeface="Arial" panose="020B0604020202020204" pitchFamily="34" charset="0"/>
              <a:buChar char="•"/>
            </a:pPr>
            <a:r>
              <a:rPr lang="en-US" dirty="0"/>
              <a:t>The Basics of Medicare and How it Works</a:t>
            </a:r>
          </a:p>
          <a:p>
            <a:pPr marL="1200150" indent="-342900">
              <a:lnSpc>
                <a:spcPct val="100000"/>
              </a:lnSpc>
              <a:buClr>
                <a:schemeClr val="tx2">
                  <a:lumMod val="40000"/>
                  <a:lumOff val="60000"/>
                </a:schemeClr>
              </a:buClr>
              <a:buFont typeface="Arial" panose="020B0604020202020204" pitchFamily="34" charset="0"/>
              <a:buChar char="•"/>
            </a:pPr>
            <a:r>
              <a:rPr lang="en-US" dirty="0"/>
              <a:t>Your Entitlements According to Federal Law</a:t>
            </a:r>
          </a:p>
          <a:p>
            <a:pPr marL="1200150" indent="-342900">
              <a:lnSpc>
                <a:spcPct val="100000"/>
              </a:lnSpc>
              <a:buClr>
                <a:schemeClr val="tx2">
                  <a:lumMod val="40000"/>
                  <a:lumOff val="60000"/>
                </a:schemeClr>
              </a:buClr>
              <a:buFont typeface="Arial" panose="020B0604020202020204" pitchFamily="34" charset="0"/>
              <a:buChar char="•"/>
            </a:pPr>
            <a:r>
              <a:rPr lang="en-US" dirty="0"/>
              <a:t>Your Rights, Options, and Choices</a:t>
            </a:r>
          </a:p>
          <a:p>
            <a:pPr marL="1200150" indent="-342900">
              <a:lnSpc>
                <a:spcPct val="100000"/>
              </a:lnSpc>
              <a:buClr>
                <a:schemeClr val="tx2">
                  <a:lumMod val="40000"/>
                  <a:lumOff val="60000"/>
                </a:schemeClr>
              </a:buClr>
              <a:buFont typeface="Arial" panose="020B0604020202020204" pitchFamily="34" charset="0"/>
              <a:buChar char="•"/>
            </a:pPr>
            <a:r>
              <a:rPr lang="en-US" dirty="0"/>
              <a:t>How to Cover Out of Pocket Costs</a:t>
            </a:r>
          </a:p>
          <a:p>
            <a:pPr marL="1200150" indent="-342900">
              <a:lnSpc>
                <a:spcPct val="100000"/>
              </a:lnSpc>
              <a:buClr>
                <a:schemeClr val="tx2">
                  <a:lumMod val="40000"/>
                  <a:lumOff val="60000"/>
                </a:schemeClr>
              </a:buClr>
              <a:buFont typeface="Arial" panose="020B0604020202020204" pitchFamily="34" charset="0"/>
              <a:buChar char="•"/>
            </a:pPr>
            <a:r>
              <a:rPr lang="en-US" dirty="0"/>
              <a:t>When and How to Enroll </a:t>
            </a:r>
          </a:p>
        </p:txBody>
      </p:sp>
      <p:sp>
        <p:nvSpPr>
          <p:cNvPr id="4" name="Title 1"/>
          <p:cNvSpPr txBox="1">
            <a:spLocks/>
          </p:cNvSpPr>
          <p:nvPr/>
        </p:nvSpPr>
        <p:spPr>
          <a:xfrm>
            <a:off x="1600546" y="3850004"/>
            <a:ext cx="6933507" cy="1096219"/>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lgn="l"/>
            <a:r>
              <a:rPr lang="en-US" dirty="0">
                <a:solidFill>
                  <a:schemeClr val="tx2">
                    <a:lumMod val="40000"/>
                    <a:lumOff val="60000"/>
                  </a:schemeClr>
                </a:solidFill>
              </a:rPr>
              <a:t>We will help you navigate the confusing maze and unravel the mysteries of Medicare. </a:t>
            </a:r>
          </a:p>
        </p:txBody>
      </p:sp>
      <p:pic>
        <p:nvPicPr>
          <p:cNvPr id="6" name="Graphic 5" descr="Maze with solid fill">
            <a:extLst>
              <a:ext uri="{FF2B5EF4-FFF2-40B4-BE49-F238E27FC236}">
                <a16:creationId xmlns:a16="http://schemas.microsoft.com/office/drawing/2014/main" id="{F84E1FD3-24BC-4705-9008-965AA2D8E0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146" y="3940913"/>
            <a:ext cx="914400" cy="914400"/>
          </a:xfrm>
          <a:prstGeom prst="rect">
            <a:avLst/>
          </a:prstGeom>
        </p:spPr>
      </p:pic>
    </p:spTree>
    <p:extLst>
      <p:ext uri="{BB962C8B-B14F-4D97-AF65-F5344CB8AC3E}">
        <p14:creationId xmlns:p14="http://schemas.microsoft.com/office/powerpoint/2010/main" val="12512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1712" y="278893"/>
            <a:ext cx="5062728" cy="598990"/>
          </a:xfrm>
        </p:spPr>
        <p:txBody>
          <a:bodyPr/>
          <a:lstStyle/>
          <a:p>
            <a:r>
              <a:rPr lang="en-US" dirty="0">
                <a:solidFill>
                  <a:srgbClr val="00B050"/>
                </a:solidFill>
              </a:rPr>
              <a:t>WHAT IS MEDICARE?</a:t>
            </a:r>
          </a:p>
        </p:txBody>
      </p:sp>
      <p:sp>
        <p:nvSpPr>
          <p:cNvPr id="3" name="Content Placeholder 2"/>
          <p:cNvSpPr>
            <a:spLocks noGrp="1"/>
          </p:cNvSpPr>
          <p:nvPr>
            <p:ph idx="1"/>
          </p:nvPr>
        </p:nvSpPr>
        <p:spPr>
          <a:xfrm>
            <a:off x="3780135" y="877883"/>
            <a:ext cx="5053584" cy="3769233"/>
          </a:xfrm>
        </p:spPr>
        <p:txBody>
          <a:bodyPr>
            <a:normAutofit fontScale="92500"/>
          </a:bodyPr>
          <a:lstStyle/>
          <a:p>
            <a:pPr marL="342900" indent="-342900">
              <a:lnSpc>
                <a:spcPct val="110000"/>
              </a:lnSpc>
              <a:spcBef>
                <a:spcPts val="0"/>
              </a:spcBef>
              <a:spcAft>
                <a:spcPts val="1200"/>
              </a:spcAft>
              <a:buClr>
                <a:schemeClr val="tx2">
                  <a:lumMod val="40000"/>
                  <a:lumOff val="60000"/>
                </a:schemeClr>
              </a:buClr>
              <a:buFont typeface="Arial" panose="020B0604020202020204" pitchFamily="34" charset="0"/>
              <a:buChar char="•"/>
            </a:pPr>
            <a:r>
              <a:rPr lang="en-US" sz="2200" dirty="0"/>
              <a:t>A federal health insurance program enacted by Congress in July of 1965 (under the Social Security Act) to provide health insurance for people 65 and older</a:t>
            </a:r>
          </a:p>
          <a:p>
            <a:pPr marL="342900" indent="-342900">
              <a:lnSpc>
                <a:spcPct val="110000"/>
              </a:lnSpc>
              <a:spcBef>
                <a:spcPts val="0"/>
              </a:spcBef>
              <a:spcAft>
                <a:spcPts val="1200"/>
              </a:spcAft>
              <a:buClr>
                <a:schemeClr val="tx2">
                  <a:lumMod val="40000"/>
                  <a:lumOff val="60000"/>
                </a:schemeClr>
              </a:buClr>
              <a:buFont typeface="Arial" panose="020B0604020202020204" pitchFamily="34" charset="0"/>
              <a:buChar char="•"/>
            </a:pPr>
            <a:r>
              <a:rPr lang="en-US" sz="2200" dirty="0"/>
              <a:t>Also, for people under 65 with </a:t>
            </a:r>
            <a:br>
              <a:rPr lang="en-US" sz="2200" dirty="0"/>
            </a:br>
            <a:r>
              <a:rPr lang="en-US" sz="2200" dirty="0"/>
              <a:t>certain disabilities</a:t>
            </a:r>
          </a:p>
          <a:p>
            <a:pPr marL="342900" indent="-342900">
              <a:lnSpc>
                <a:spcPct val="110000"/>
              </a:lnSpc>
              <a:spcBef>
                <a:spcPts val="0"/>
              </a:spcBef>
              <a:spcAft>
                <a:spcPts val="1200"/>
              </a:spcAft>
              <a:buClr>
                <a:schemeClr val="tx2">
                  <a:lumMod val="40000"/>
                  <a:lumOff val="60000"/>
                </a:schemeClr>
              </a:buClr>
              <a:buFont typeface="Arial" panose="020B0604020202020204" pitchFamily="34" charset="0"/>
              <a:buChar char="•"/>
            </a:pPr>
            <a:r>
              <a:rPr lang="en-US" sz="2200" dirty="0"/>
              <a:t>For people of any age with End-Stage Renal Disease (ESRD) or permanent kidney failure requiring dialysis or kidney transplant</a:t>
            </a: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 b="12"/>
          <a:stretch>
            <a:fillRect/>
          </a:stretch>
        </p:blipFill>
        <p:spPr/>
      </p:pic>
      <p:sp>
        <p:nvSpPr>
          <p:cNvPr id="7" name="Text Placeholder 3"/>
          <p:cNvSpPr txBox="1">
            <a:spLocks/>
          </p:cNvSpPr>
          <p:nvPr/>
        </p:nvSpPr>
        <p:spPr>
          <a:xfrm>
            <a:off x="4383665" y="4626864"/>
            <a:ext cx="3846525" cy="336502"/>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800"/>
              </a:lnSpc>
              <a:buNone/>
            </a:pPr>
            <a:r>
              <a:rPr lang="en-US" sz="1000" dirty="0">
                <a:solidFill>
                  <a:schemeClr val="tx2">
                    <a:lumMod val="40000"/>
                    <a:lumOff val="60000"/>
                  </a:schemeClr>
                </a:solidFill>
                <a:effectLst>
                  <a:outerShdw blurRad="38100" dist="38100" dir="2700000" algn="tl">
                    <a:srgbClr val="000000">
                      <a:alpha val="43137"/>
                    </a:srgbClr>
                  </a:outerShdw>
                </a:effectLst>
              </a:rPr>
              <a:t>Source: Medicare and You book</a:t>
            </a:r>
          </a:p>
          <a:p>
            <a:pPr marL="0" indent="0" algn="ctr">
              <a:lnSpc>
                <a:spcPts val="800"/>
              </a:lnSpc>
              <a:buNone/>
            </a:pPr>
            <a:r>
              <a:rPr lang="en-US" sz="1000" dirty="0">
                <a:solidFill>
                  <a:schemeClr val="tx2">
                    <a:lumMod val="40000"/>
                    <a:lumOff val="60000"/>
                  </a:schemeClr>
                </a:solidFill>
                <a:effectLst>
                  <a:outerShdw blurRad="38100" dist="38100" dir="2700000" algn="tl">
                    <a:srgbClr val="000000">
                      <a:alpha val="43137"/>
                    </a:srgbClr>
                  </a:outerShdw>
                </a:effectLst>
              </a:rPr>
              <a:t>www.medicare.gov/medicare-and-you/medicare-and-you.html</a:t>
            </a:r>
          </a:p>
        </p:txBody>
      </p:sp>
    </p:spTree>
    <p:extLst>
      <p:ext uri="{BB962C8B-B14F-4D97-AF65-F5344CB8AC3E}">
        <p14:creationId xmlns:p14="http://schemas.microsoft.com/office/powerpoint/2010/main" val="159678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FACTS</a:t>
            </a:r>
          </a:p>
        </p:txBody>
      </p:sp>
      <p:sp>
        <p:nvSpPr>
          <p:cNvPr id="3" name="Content Placeholder 2"/>
          <p:cNvSpPr>
            <a:spLocks noGrp="1"/>
          </p:cNvSpPr>
          <p:nvPr>
            <p:ph idx="1"/>
          </p:nvPr>
        </p:nvSpPr>
        <p:spPr>
          <a:xfrm>
            <a:off x="457200" y="1508068"/>
            <a:ext cx="8229600" cy="2935765"/>
          </a:xfrm>
        </p:spPr>
        <p:txBody>
          <a:bodyPr>
            <a:normAutofit fontScale="92500" lnSpcReduction="10000"/>
          </a:bodyPr>
          <a:lstStyle/>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Most people turning 65 must enroll into Original Medicare A&amp;B</a:t>
            </a:r>
          </a:p>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Since 1965, all U.S employees, employers and self-employed workers have paid payroll taxes on earned income to fund Medicare</a:t>
            </a:r>
          </a:p>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Even if you have job-based coverage and plan to keep it, you may not be eligible to delay your enrollment into Medicare</a:t>
            </a:r>
          </a:p>
          <a:p>
            <a:pPr marL="342900" indent="-342900">
              <a:spcBef>
                <a:spcPts val="0"/>
              </a:spcBef>
              <a:spcAft>
                <a:spcPts val="1200"/>
              </a:spcAft>
              <a:buClr>
                <a:schemeClr val="tx2">
                  <a:lumMod val="40000"/>
                  <a:lumOff val="60000"/>
                </a:schemeClr>
              </a:buClr>
              <a:buFont typeface="Arial" panose="020B0604020202020204" pitchFamily="34" charset="0"/>
              <a:buChar char="•"/>
            </a:pPr>
            <a:r>
              <a:rPr lang="en-US" dirty="0"/>
              <a:t>If you are required to enroll when you turn 65 and do not take action, you may face increasing late enrollment penalties</a:t>
            </a:r>
          </a:p>
          <a:p>
            <a:pPr marL="342900" indent="-342900">
              <a:spcBef>
                <a:spcPts val="0"/>
              </a:spcBef>
              <a:spcAft>
                <a:spcPts val="1200"/>
              </a:spcAft>
              <a:buClr>
                <a:schemeClr val="tx2">
                  <a:lumMod val="40000"/>
                  <a:lumOff val="60000"/>
                </a:schemeClr>
              </a:buClr>
              <a:buFont typeface="Arial" panose="020B0604020202020204" pitchFamily="34" charset="0"/>
              <a:buChar char="•"/>
            </a:pPr>
            <a:r>
              <a:rPr lang="en-US" b="1" dirty="0">
                <a:solidFill>
                  <a:srgbClr val="FF2600"/>
                </a:solidFill>
              </a:rPr>
              <a:t>Penalties are not one-time fees, and they increase the longer you wait to sign up. In some cases, you pay them monthly for life</a:t>
            </a:r>
          </a:p>
        </p:txBody>
      </p:sp>
      <p:sp>
        <p:nvSpPr>
          <p:cNvPr id="4" name="Title 1"/>
          <p:cNvSpPr txBox="1">
            <a:spLocks/>
          </p:cNvSpPr>
          <p:nvPr/>
        </p:nvSpPr>
        <p:spPr>
          <a:xfrm>
            <a:off x="808216" y="708653"/>
            <a:ext cx="7481455" cy="775786"/>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r>
              <a:rPr lang="en-US" dirty="0">
                <a:solidFill>
                  <a:schemeClr val="accent1"/>
                </a:solidFill>
              </a:rPr>
              <a:t>What is the Reality?</a:t>
            </a:r>
          </a:p>
        </p:txBody>
      </p:sp>
      <p:sp>
        <p:nvSpPr>
          <p:cNvPr id="5" name="Text Placeholder 3"/>
          <p:cNvSpPr txBox="1">
            <a:spLocks/>
          </p:cNvSpPr>
          <p:nvPr/>
        </p:nvSpPr>
        <p:spPr>
          <a:xfrm>
            <a:off x="323386" y="4664392"/>
            <a:ext cx="8486078" cy="246221"/>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000" dirty="0">
                <a:solidFill>
                  <a:schemeClr val="tx2">
                    <a:lumMod val="40000"/>
                    <a:lumOff val="60000"/>
                  </a:schemeClr>
                </a:solidFill>
              </a:rPr>
              <a:t>Source: What Does Medicare Cost    https://www.medicare.gov/basics/get-started-with-medicare/medicare-basics/what-does-medicare-cost</a:t>
            </a:r>
          </a:p>
        </p:txBody>
      </p:sp>
      <p:sp>
        <p:nvSpPr>
          <p:cNvPr id="6" name="Text Placeholder 3"/>
          <p:cNvSpPr txBox="1">
            <a:spLocks/>
          </p:cNvSpPr>
          <p:nvPr/>
        </p:nvSpPr>
        <p:spPr>
          <a:xfrm>
            <a:off x="1413948" y="4989612"/>
            <a:ext cx="6620905" cy="153888"/>
          </a:xfrm>
          <a:prstGeom prst="rect">
            <a:avLst/>
          </a:prstGeom>
        </p:spPr>
        <p:txBody>
          <a:bodyPr vert="horz" lIns="0" tIns="0" rIns="0" bIns="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000" dirty="0">
                <a:solidFill>
                  <a:schemeClr val="tx2">
                    <a:lumMod val="40000"/>
                    <a:lumOff val="60000"/>
                  </a:schemeClr>
                </a:solidFill>
              </a:rPr>
              <a:t>For Illustrative Purposes Only</a:t>
            </a:r>
          </a:p>
        </p:txBody>
      </p:sp>
    </p:spTree>
    <p:extLst>
      <p:ext uri="{BB962C8B-B14F-4D97-AF65-F5344CB8AC3E}">
        <p14:creationId xmlns:p14="http://schemas.microsoft.com/office/powerpoint/2010/main" val="272480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7195" y="829081"/>
            <a:ext cx="1973010" cy="3095220"/>
          </a:xfrm>
          <a:prstGeom prst="rect">
            <a:avLst/>
          </a:prstGeom>
          <a:solidFill>
            <a:schemeClr val="tx2">
              <a:alpha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529395" y="829080"/>
            <a:ext cx="1973010" cy="3095221"/>
          </a:xfrm>
          <a:prstGeom prst="rect">
            <a:avLst/>
          </a:prstGeom>
          <a:solidFill>
            <a:schemeClr val="accent1">
              <a:alpha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641595" y="829080"/>
            <a:ext cx="1973010" cy="3095221"/>
          </a:xfrm>
          <a:prstGeom prst="rect">
            <a:avLst/>
          </a:prstGeom>
          <a:solidFill>
            <a:schemeClr val="accent5">
              <a:alpha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Rectangle 10"/>
          <p:cNvSpPr/>
          <p:nvPr/>
        </p:nvSpPr>
        <p:spPr>
          <a:xfrm>
            <a:off x="6753795" y="829080"/>
            <a:ext cx="1973010" cy="3095221"/>
          </a:xfrm>
          <a:prstGeom prst="rect">
            <a:avLst/>
          </a:prstGeom>
          <a:solidFill>
            <a:schemeClr val="accent6">
              <a:alpha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 y="-7469"/>
            <a:ext cx="9052560" cy="644065"/>
          </a:xfrm>
        </p:spPr>
        <p:txBody>
          <a:bodyPr>
            <a:normAutofit/>
          </a:bodyPr>
          <a:lstStyle/>
          <a:p>
            <a:r>
              <a:rPr lang="en-US" dirty="0"/>
              <a:t>THE 4 PARTS OF MEDICARE &amp; MEDIGAP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259" y="958079"/>
            <a:ext cx="767282" cy="856155"/>
          </a:xfrm>
          <a:prstGeom prst="rect">
            <a:avLst/>
          </a:prstGeom>
          <a:effectLst>
            <a:outerShdw blurRad="25400" dist="254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220" y="958078"/>
            <a:ext cx="822960" cy="822960"/>
          </a:xfrm>
          <a:prstGeom prst="rect">
            <a:avLst/>
          </a:prstGeom>
          <a:effectLst>
            <a:outerShdw blurRad="25400" dist="254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5484" y="958079"/>
            <a:ext cx="889632" cy="889632"/>
          </a:xfrm>
          <a:prstGeom prst="rect">
            <a:avLst/>
          </a:prstGeom>
          <a:effectLst>
            <a:outerShdw blurRad="25400" dist="25400" dir="2700000" algn="tl" rotWithShape="0">
              <a:prstClr val="black">
                <a:alpha val="40000"/>
              </a:prstClr>
            </a:outerShdw>
          </a:effectLst>
        </p:spPr>
      </p:pic>
      <p:sp>
        <p:nvSpPr>
          <p:cNvPr id="13" name="TextBox 12"/>
          <p:cNvSpPr txBox="1"/>
          <p:nvPr/>
        </p:nvSpPr>
        <p:spPr>
          <a:xfrm>
            <a:off x="570395" y="2124408"/>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A</a:t>
            </a:r>
          </a:p>
        </p:txBody>
      </p:sp>
      <p:sp>
        <p:nvSpPr>
          <p:cNvPr id="14" name="TextBox 13"/>
          <p:cNvSpPr txBox="1"/>
          <p:nvPr/>
        </p:nvSpPr>
        <p:spPr>
          <a:xfrm>
            <a:off x="2682595" y="2124409"/>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B</a:t>
            </a:r>
          </a:p>
        </p:txBody>
      </p:sp>
      <p:sp>
        <p:nvSpPr>
          <p:cNvPr id="15" name="TextBox 14"/>
          <p:cNvSpPr txBox="1"/>
          <p:nvPr/>
        </p:nvSpPr>
        <p:spPr>
          <a:xfrm>
            <a:off x="4794795" y="2124409"/>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C</a:t>
            </a:r>
          </a:p>
        </p:txBody>
      </p:sp>
      <p:sp>
        <p:nvSpPr>
          <p:cNvPr id="16" name="TextBox 15"/>
          <p:cNvSpPr txBox="1"/>
          <p:nvPr/>
        </p:nvSpPr>
        <p:spPr>
          <a:xfrm>
            <a:off x="6906995" y="2124409"/>
            <a:ext cx="1666610" cy="584775"/>
          </a:xfrm>
          <a:prstGeom prst="rect">
            <a:avLst/>
          </a:prstGeom>
          <a:noFill/>
        </p:spPr>
        <p:txBody>
          <a:bodyPr wrap="none" rtlCol="0" anchor="ctr">
            <a:normAutofit/>
          </a:bodyPr>
          <a:lstStyle/>
          <a:p>
            <a:pPr algn="ctr"/>
            <a:r>
              <a:rPr lang="en-US" sz="3200" b="1" dirty="0">
                <a:solidFill>
                  <a:schemeClr val="bg1"/>
                </a:solidFill>
                <a:effectLst>
                  <a:outerShdw blurRad="38100" dist="38100" dir="2700000" algn="tl">
                    <a:srgbClr val="000000">
                      <a:alpha val="43137"/>
                    </a:srgbClr>
                  </a:outerShdw>
                </a:effectLst>
              </a:rPr>
              <a:t>PART D</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747" y="980114"/>
            <a:ext cx="464540" cy="464540"/>
          </a:xfrm>
          <a:prstGeom prst="rect">
            <a:avLst/>
          </a:prstGeom>
          <a:effectLst>
            <a:outerShdw blurRad="25400" dist="25400" dir="2700000" algn="tl" rotWithShape="0">
              <a:prstClr val="black">
                <a:alpha val="40000"/>
              </a:prstClr>
            </a:outerShdw>
          </a:effec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417" y="980114"/>
            <a:ext cx="433111" cy="453405"/>
          </a:xfrm>
          <a:prstGeom prst="rect">
            <a:avLst/>
          </a:prstGeom>
          <a:effectLst>
            <a:outerShdw blurRad="25400" dist="25400" dir="2700000" algn="tl" rotWithShape="0">
              <a:prstClr val="black">
                <a:alpha val="40000"/>
              </a:prstClr>
            </a:outerShdw>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1886" y="1516903"/>
            <a:ext cx="502175" cy="502175"/>
          </a:xfrm>
          <a:prstGeom prst="rect">
            <a:avLst/>
          </a:prstGeom>
          <a:effectLst>
            <a:outerShdw blurRad="25400" dist="25400" dir="2700000" algn="tl" rotWithShape="0">
              <a:prstClr val="black">
                <a:alpha val="40000"/>
              </a:prstClr>
            </a:outerShdw>
          </a:effectLst>
        </p:spPr>
      </p:pic>
      <p:sp>
        <p:nvSpPr>
          <p:cNvPr id="20" name="TextBox 19"/>
          <p:cNvSpPr txBox="1"/>
          <p:nvPr/>
        </p:nvSpPr>
        <p:spPr>
          <a:xfrm>
            <a:off x="4794795" y="1625484"/>
            <a:ext cx="851787" cy="330090"/>
          </a:xfrm>
          <a:prstGeom prst="rect">
            <a:avLst/>
          </a:prstGeom>
          <a:noFill/>
          <a:effectLst>
            <a:outerShdw blurRad="50800" dist="38100" dir="5400000" algn="t" rotWithShape="0">
              <a:prstClr val="black">
                <a:alpha val="40000"/>
              </a:prstClr>
            </a:outerShdw>
          </a:effectLst>
        </p:spPr>
        <p:txBody>
          <a:bodyPr wrap="none" rtlCol="0" anchor="ctr">
            <a:noAutofit/>
          </a:bodyPr>
          <a:lstStyle/>
          <a:p>
            <a:pPr algn="ctr"/>
            <a:r>
              <a:rPr lang="en-US" sz="1200" b="1" dirty="0">
                <a:solidFill>
                  <a:schemeClr val="bg1"/>
                </a:solidFill>
                <a:effectLst>
                  <a:outerShdw blurRad="38100" dist="38100" dir="2700000" algn="tl">
                    <a:srgbClr val="000000">
                      <a:alpha val="43137"/>
                    </a:srgbClr>
                  </a:outerShdw>
                </a:effectLst>
              </a:rPr>
              <a:t>Usually</a:t>
            </a:r>
          </a:p>
          <a:p>
            <a:pPr algn="ctr"/>
            <a:r>
              <a:rPr lang="en-US" sz="1200" b="1" dirty="0">
                <a:solidFill>
                  <a:schemeClr val="bg1"/>
                </a:solidFill>
                <a:effectLst>
                  <a:outerShdw blurRad="38100" dist="38100" dir="2700000" algn="tl">
                    <a:srgbClr val="000000">
                      <a:alpha val="43137"/>
                    </a:srgbClr>
                  </a:outerShdw>
                </a:effectLst>
              </a:rPr>
              <a:t>Includes</a:t>
            </a:r>
          </a:p>
        </p:txBody>
      </p:sp>
      <p:sp>
        <p:nvSpPr>
          <p:cNvPr id="21" name="Right Arrow 20"/>
          <p:cNvSpPr/>
          <p:nvPr/>
        </p:nvSpPr>
        <p:spPr>
          <a:xfrm>
            <a:off x="5540176" y="1742587"/>
            <a:ext cx="147473" cy="105124"/>
          </a:xfrm>
          <a:prstGeom prst="rightArrow">
            <a:avLst>
              <a:gd name="adj1" fmla="val 39186"/>
              <a:gd name="adj2" fmla="val 77033"/>
            </a:avLst>
          </a:prstGeom>
          <a:solidFill>
            <a:schemeClr val="bg1"/>
          </a:solidFill>
          <a:ln>
            <a:noFill/>
          </a:ln>
          <a:effectLst>
            <a:outerShdw blurRad="254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417195" y="2810891"/>
            <a:ext cx="1973010" cy="1413215"/>
          </a:xfrm>
          <a:prstGeom prst="rect">
            <a:avLst/>
          </a:prstGeom>
          <a:noFill/>
        </p:spPr>
        <p:txBody>
          <a:bodyPr wrap="none" rtlCol="0" anchor="t">
            <a:normAutofit/>
          </a:bodyPr>
          <a:lstStyle/>
          <a:p>
            <a:pPr algn="ctr">
              <a:lnSpc>
                <a:spcPct val="90000"/>
              </a:lnSpc>
            </a:pPr>
            <a:r>
              <a:rPr lang="en-US" sz="2400" b="1" dirty="0">
                <a:solidFill>
                  <a:schemeClr val="bg1"/>
                </a:solidFill>
                <a:effectLst>
                  <a:outerShdw blurRad="38100" dist="38100" dir="2700000" algn="tl">
                    <a:srgbClr val="000000">
                      <a:alpha val="43137"/>
                    </a:srgbClr>
                  </a:outerShdw>
                </a:effectLst>
              </a:rPr>
              <a:t>Hospital</a:t>
            </a:r>
          </a:p>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rPr>
              <a:t>Insurance</a:t>
            </a:r>
          </a:p>
          <a:p>
            <a:pPr algn="ctr"/>
            <a:r>
              <a:rPr lang="en-US" sz="1600" b="1" dirty="0">
                <a:solidFill>
                  <a:schemeClr val="bg1"/>
                </a:solidFill>
                <a:effectLst>
                  <a:outerShdw blurRad="38100" dist="38100" dir="2700000" algn="tl">
                    <a:srgbClr val="000000">
                      <a:alpha val="43137"/>
                    </a:srgbClr>
                  </a:outerShdw>
                </a:effectLst>
              </a:rPr>
              <a:t>Federal</a:t>
            </a:r>
          </a:p>
        </p:txBody>
      </p:sp>
      <p:cxnSp>
        <p:nvCxnSpPr>
          <p:cNvPr id="23" name="Straight Connector 22"/>
          <p:cNvCxnSpPr/>
          <p:nvPr/>
        </p:nvCxnSpPr>
        <p:spPr>
          <a:xfrm>
            <a:off x="668672" y="2725928"/>
            <a:ext cx="1470056" cy="0"/>
          </a:xfrm>
          <a:prstGeom prst="line">
            <a:avLst/>
          </a:prstGeom>
          <a:ln w="12700">
            <a:solidFill>
              <a:schemeClr val="tx2">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780872" y="2725928"/>
            <a:ext cx="1470056" cy="0"/>
          </a:xfrm>
          <a:prstGeom prst="line">
            <a:avLst/>
          </a:prstGeom>
          <a:ln w="12700">
            <a:solidFill>
              <a:schemeClr val="accent1">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861515" y="2725825"/>
            <a:ext cx="1470056" cy="0"/>
          </a:xfrm>
          <a:prstGeom prst="line">
            <a:avLst/>
          </a:prstGeom>
          <a:ln w="12700">
            <a:solidFill>
              <a:schemeClr val="accent5">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977173" y="2725825"/>
            <a:ext cx="1470056" cy="0"/>
          </a:xfrm>
          <a:prstGeom prst="line">
            <a:avLst/>
          </a:prstGeom>
          <a:ln w="12700">
            <a:solidFill>
              <a:schemeClr val="accent6">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529395" y="2810892"/>
            <a:ext cx="1973010" cy="1448798"/>
          </a:xfrm>
          <a:prstGeom prst="rect">
            <a:avLst/>
          </a:prstGeom>
          <a:noFill/>
        </p:spPr>
        <p:txBody>
          <a:bodyPr wrap="none" rtlCol="0" anchor="t">
            <a:normAutofit/>
          </a:bodyPr>
          <a:lstStyle/>
          <a:p>
            <a:pPr algn="ctr">
              <a:lnSpc>
                <a:spcPct val="90000"/>
              </a:lnSpc>
            </a:pPr>
            <a:r>
              <a:rPr lang="en-US" sz="2400" b="1" dirty="0">
                <a:solidFill>
                  <a:schemeClr val="bg1"/>
                </a:solidFill>
                <a:effectLst>
                  <a:outerShdw blurRad="38100" dist="38100" dir="2700000" algn="tl">
                    <a:srgbClr val="000000">
                      <a:alpha val="43137"/>
                    </a:srgbClr>
                  </a:outerShdw>
                </a:effectLst>
              </a:rPr>
              <a:t>Medical</a:t>
            </a:r>
          </a:p>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rPr>
              <a:t>Insurance</a:t>
            </a:r>
          </a:p>
          <a:p>
            <a:pPr algn="ctr"/>
            <a:r>
              <a:rPr lang="en-US" sz="1600" b="1" dirty="0">
                <a:solidFill>
                  <a:schemeClr val="bg1"/>
                </a:solidFill>
                <a:effectLst>
                  <a:outerShdw blurRad="38100" dist="38100" dir="2700000" algn="tl">
                    <a:srgbClr val="000000">
                      <a:alpha val="43137"/>
                    </a:srgbClr>
                  </a:outerShdw>
                </a:effectLst>
              </a:rPr>
              <a:t>Federal</a:t>
            </a:r>
          </a:p>
        </p:txBody>
      </p:sp>
      <p:sp>
        <p:nvSpPr>
          <p:cNvPr id="28" name="TextBox 27"/>
          <p:cNvSpPr txBox="1"/>
          <p:nvPr/>
        </p:nvSpPr>
        <p:spPr>
          <a:xfrm>
            <a:off x="4641595" y="2810891"/>
            <a:ext cx="1973010" cy="1218741"/>
          </a:xfrm>
          <a:prstGeom prst="rect">
            <a:avLst/>
          </a:prstGeom>
          <a:noFill/>
        </p:spPr>
        <p:txBody>
          <a:bodyPr wrap="none" rtlCol="0" anchor="t">
            <a:normAutofit/>
          </a:bodyPr>
          <a:lstStyle/>
          <a:p>
            <a:pPr algn="ctr">
              <a:lnSpc>
                <a:spcPct val="90000"/>
              </a:lnSpc>
            </a:pPr>
            <a:r>
              <a:rPr lang="en-US" sz="2400" b="1" dirty="0">
                <a:solidFill>
                  <a:schemeClr val="bg1"/>
                </a:solidFill>
                <a:effectLst>
                  <a:outerShdw blurRad="38100" dist="38100" dir="2700000" algn="tl">
                    <a:srgbClr val="000000">
                      <a:alpha val="43137"/>
                    </a:srgbClr>
                  </a:outerShdw>
                </a:effectLst>
              </a:rPr>
              <a:t>Medicare</a:t>
            </a:r>
          </a:p>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rPr>
              <a:t>Advantage</a:t>
            </a:r>
          </a:p>
          <a:p>
            <a:pPr algn="ctr">
              <a:lnSpc>
                <a:spcPct val="90000"/>
              </a:lnSpc>
              <a:spcAft>
                <a:spcPts val="600"/>
              </a:spcAft>
            </a:pPr>
            <a:r>
              <a:rPr lang="en-US" sz="1600" b="1" dirty="0">
                <a:solidFill>
                  <a:schemeClr val="bg1"/>
                </a:solidFill>
                <a:effectLst>
                  <a:outerShdw blurRad="38100" dist="38100" dir="2700000" algn="tl">
                    <a:srgbClr val="000000">
                      <a:alpha val="43137"/>
                    </a:srgbClr>
                  </a:outerShdw>
                </a:effectLst>
              </a:rPr>
              <a:t>Insurance Company</a:t>
            </a:r>
          </a:p>
        </p:txBody>
      </p:sp>
      <p:sp>
        <p:nvSpPr>
          <p:cNvPr id="29" name="TextBox 28"/>
          <p:cNvSpPr txBox="1"/>
          <p:nvPr/>
        </p:nvSpPr>
        <p:spPr>
          <a:xfrm>
            <a:off x="6753795" y="2810891"/>
            <a:ext cx="1973009" cy="1113410"/>
          </a:xfrm>
          <a:prstGeom prst="rect">
            <a:avLst/>
          </a:prstGeom>
          <a:noFill/>
        </p:spPr>
        <p:txBody>
          <a:bodyPr wrap="none" rtlCol="0" anchor="t">
            <a:normAutofit/>
          </a:bodyPr>
          <a:lstStyle/>
          <a:p>
            <a:pPr algn="ctr">
              <a:lnSpc>
                <a:spcPct val="90000"/>
              </a:lnSpc>
              <a:spcAft>
                <a:spcPts val="600"/>
              </a:spcAft>
            </a:pPr>
            <a:r>
              <a:rPr lang="en-US" sz="2400" b="1" dirty="0">
                <a:solidFill>
                  <a:schemeClr val="bg1"/>
                </a:solidFill>
                <a:effectLst>
                  <a:outerShdw blurRad="38100" dist="38100" dir="2700000" algn="tl">
                    <a:srgbClr val="000000">
                      <a:alpha val="43137"/>
                    </a:srgbClr>
                  </a:outerShdw>
                </a:effectLst>
              </a:rPr>
              <a:t>Prescription</a:t>
            </a:r>
            <a:br>
              <a:rPr lang="en-US" sz="2400" b="1" dirty="0">
                <a:solidFill>
                  <a:schemeClr val="bg1"/>
                </a:solidFill>
                <a:effectLst>
                  <a:outerShdw blurRad="38100" dist="38100" dir="2700000" algn="tl">
                    <a:srgbClr val="000000">
                      <a:alpha val="43137"/>
                    </a:srgbClr>
                  </a:outerShdw>
                </a:effectLst>
              </a:rPr>
            </a:br>
            <a:r>
              <a:rPr lang="en-US" sz="2400" b="1" dirty="0">
                <a:solidFill>
                  <a:schemeClr val="bg1"/>
                </a:solidFill>
                <a:effectLst>
                  <a:outerShdw blurRad="38100" dist="38100" dir="2700000" algn="tl">
                    <a:srgbClr val="000000">
                      <a:alpha val="43137"/>
                    </a:srgbClr>
                  </a:outerShdw>
                </a:effectLst>
              </a:rPr>
              <a:t>Drug Coverage</a:t>
            </a:r>
          </a:p>
          <a:p>
            <a:pPr algn="ctr">
              <a:lnSpc>
                <a:spcPct val="90000"/>
              </a:lnSpc>
              <a:spcAft>
                <a:spcPts val="600"/>
              </a:spcAft>
            </a:pPr>
            <a:r>
              <a:rPr lang="en-US" sz="1600" b="1" dirty="0">
                <a:solidFill>
                  <a:schemeClr val="bg1"/>
                </a:solidFill>
                <a:effectLst>
                  <a:outerShdw blurRad="38100" dist="38100" dir="2700000" algn="tl">
                    <a:srgbClr val="000000">
                      <a:alpha val="43137"/>
                    </a:srgbClr>
                  </a:outerShdw>
                </a:effectLst>
              </a:rPr>
              <a:t>Insurance Company</a:t>
            </a:r>
          </a:p>
        </p:txBody>
      </p:sp>
      <p:sp>
        <p:nvSpPr>
          <p:cNvPr id="31" name="Rectangle 30">
            <a:extLst>
              <a:ext uri="{FF2B5EF4-FFF2-40B4-BE49-F238E27FC236}">
                <a16:creationId xmlns:a16="http://schemas.microsoft.com/office/drawing/2014/main" id="{A6B71385-DFB9-49DF-8477-5875C83A69CA}"/>
              </a:ext>
            </a:extLst>
          </p:cNvPr>
          <p:cNvSpPr/>
          <p:nvPr/>
        </p:nvSpPr>
        <p:spPr>
          <a:xfrm>
            <a:off x="417194" y="4044846"/>
            <a:ext cx="4085211" cy="784329"/>
          </a:xfrm>
          <a:prstGeom prst="rect">
            <a:avLst/>
          </a:prstGeom>
          <a:gradFill flip="none" rotWithShape="1">
            <a:gsLst>
              <a:gs pos="32000">
                <a:schemeClr val="accent1">
                  <a:alpha val="60000"/>
                </a:schemeClr>
              </a:gs>
              <a:gs pos="72000">
                <a:schemeClr val="tx2">
                  <a:alpha val="70000"/>
                </a:schemeClr>
              </a:gs>
            </a:gsLst>
            <a:lin ang="10800000" scaled="1"/>
            <a:tileRect/>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4596520-8D10-4B3F-8292-524E5AAC10BA}"/>
              </a:ext>
            </a:extLst>
          </p:cNvPr>
          <p:cNvSpPr txBox="1"/>
          <p:nvPr/>
        </p:nvSpPr>
        <p:spPr>
          <a:xfrm>
            <a:off x="1076325" y="4060298"/>
            <a:ext cx="3426078" cy="768877"/>
          </a:xfrm>
          <a:prstGeom prst="rect">
            <a:avLst/>
          </a:prstGeom>
          <a:noFill/>
        </p:spPr>
        <p:txBody>
          <a:bodyPr wrap="none" rtlCol="0" anchor="ctr">
            <a:normAutofit fontScale="92500" lnSpcReduction="20000"/>
          </a:bodyPr>
          <a:lstStyle/>
          <a:p>
            <a:pPr algn="ctr"/>
            <a:r>
              <a:rPr lang="en-US" b="1" dirty="0">
                <a:solidFill>
                  <a:schemeClr val="bg1"/>
                </a:solidFill>
                <a:effectLst>
                  <a:outerShdw blurRad="38100" dist="38100" dir="2700000" algn="tl">
                    <a:srgbClr val="000000">
                      <a:alpha val="43137"/>
                    </a:srgbClr>
                  </a:outerShdw>
                </a:effectLst>
              </a:rPr>
              <a:t>Medigap (Medicare Supplement)</a:t>
            </a:r>
          </a:p>
          <a:p>
            <a:pPr algn="ctr"/>
            <a:endParaRPr lang="en-US" b="1" dirty="0">
              <a:solidFill>
                <a:schemeClr val="bg1"/>
              </a:solidFill>
              <a:effectLst>
                <a:outerShdw blurRad="38100" dist="38100" dir="2700000" algn="tl">
                  <a:srgbClr val="000000">
                    <a:alpha val="43137"/>
                  </a:srgbClr>
                </a:outerShdw>
              </a:effectLst>
            </a:endParaRPr>
          </a:p>
          <a:p>
            <a:pPr algn="ctr"/>
            <a:r>
              <a:rPr lang="en-US" b="1" dirty="0">
                <a:solidFill>
                  <a:schemeClr val="bg1"/>
                </a:solidFill>
                <a:effectLst>
                  <a:outerShdw blurRad="38100" dist="38100" dir="2700000" algn="tl">
                    <a:srgbClr val="000000">
                      <a:alpha val="43137"/>
                    </a:srgbClr>
                  </a:outerShdw>
                </a:effectLst>
              </a:rPr>
              <a:t>Insurance Company</a:t>
            </a:r>
          </a:p>
        </p:txBody>
      </p:sp>
      <p:cxnSp>
        <p:nvCxnSpPr>
          <p:cNvPr id="33" name="Straight Connector 32">
            <a:extLst>
              <a:ext uri="{FF2B5EF4-FFF2-40B4-BE49-F238E27FC236}">
                <a16:creationId xmlns:a16="http://schemas.microsoft.com/office/drawing/2014/main" id="{4211B2BD-41BC-434F-B67C-E92AE61E4489}"/>
              </a:ext>
            </a:extLst>
          </p:cNvPr>
          <p:cNvCxnSpPr/>
          <p:nvPr/>
        </p:nvCxnSpPr>
        <p:spPr>
          <a:xfrm>
            <a:off x="2045844" y="4440428"/>
            <a:ext cx="1470056" cy="0"/>
          </a:xfrm>
          <a:prstGeom prst="line">
            <a:avLst/>
          </a:prstGeom>
          <a:ln w="12700">
            <a:solidFill>
              <a:schemeClr val="accent1">
                <a:lumMod val="60000"/>
                <a:lumOff val="40000"/>
              </a:schemeClr>
            </a:solidFill>
          </a:ln>
          <a:effectLst>
            <a:outerShdw blurRad="25400" dist="12700" dir="2700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pic>
        <p:nvPicPr>
          <p:cNvPr id="35" name="Graphic 34" descr="Puzzle pieces with solid fill">
            <a:extLst>
              <a:ext uri="{FF2B5EF4-FFF2-40B4-BE49-F238E27FC236}">
                <a16:creationId xmlns:a16="http://schemas.microsoft.com/office/drawing/2014/main" id="{C4E4785A-CDD0-40E5-98C5-F5F3B15265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92" y="4017567"/>
            <a:ext cx="838885" cy="838885"/>
          </a:xfrm>
          <a:prstGeom prst="rect">
            <a:avLst/>
          </a:prstGeom>
        </p:spPr>
      </p:pic>
      <p:sp>
        <p:nvSpPr>
          <p:cNvPr id="3" name="Rectangle 2">
            <a:extLst>
              <a:ext uri="{FF2B5EF4-FFF2-40B4-BE49-F238E27FC236}">
                <a16:creationId xmlns:a16="http://schemas.microsoft.com/office/drawing/2014/main" id="{BD733ABB-2EEA-44FA-8A42-756F8B8060C1}"/>
              </a:ext>
            </a:extLst>
          </p:cNvPr>
          <p:cNvSpPr/>
          <p:nvPr/>
        </p:nvSpPr>
        <p:spPr>
          <a:xfrm>
            <a:off x="5459342" y="1020633"/>
            <a:ext cx="328584" cy="369332"/>
          </a:xfrm>
          <a:prstGeom prst="rect">
            <a:avLst/>
          </a:prstGeom>
          <a:noFill/>
          <a:effectLst>
            <a:outerShdw blurRad="50800" dist="38100" dir="5400000" algn="t" rotWithShape="0">
              <a:prstClr val="black">
                <a:alpha val="40000"/>
              </a:prstClr>
            </a:outerShdw>
          </a:effectLst>
        </p:spPr>
        <p:txBody>
          <a:bodyPr wrap="square" lIns="91440" tIns="45720" rIns="91440" bIns="45720">
            <a:spAutoFit/>
          </a:bodyPr>
          <a:lstStyle/>
          <a:p>
            <a:pPr algn="ctr"/>
            <a:r>
              <a:rPr lang="en-US" b="1" cap="none" spc="0" dirty="0">
                <a:ln w="0"/>
                <a:solidFill>
                  <a:schemeClr val="bg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42703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500"/>
                                        <p:tgtEl>
                                          <p:spTgt spid="4"/>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par>
                          <p:cTn id="39" fill="hold">
                            <p:stCondLst>
                              <p:cond delay="1500"/>
                            </p:stCondLst>
                            <p:childTnLst>
                              <p:par>
                                <p:cTn id="40" presetID="22" presetClass="entr" presetSubtype="1"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par>
                                <p:cTn id="48" presetID="22" presetClass="entr" presetSubtype="4"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par>
                          <p:cTn id="51" fill="hold">
                            <p:stCondLst>
                              <p:cond delay="500"/>
                            </p:stCondLst>
                            <p:childTnLst>
                              <p:par>
                                <p:cTn id="52" presetID="22" presetClass="entr" presetSubtype="1"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up)">
                                      <p:cBhvr>
                                        <p:cTn id="54" dur="500"/>
                                        <p:tgtEl>
                                          <p:spTgt spid="17"/>
                                        </p:tgtEl>
                                      </p:cBhvr>
                                    </p:animEffect>
                                  </p:childTnLst>
                                </p:cTn>
                              </p:par>
                              <p:par>
                                <p:cTn id="55" presetID="2" presetClass="entr" presetSubtype="4"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par>
                          <p:cTn id="59" fill="hold">
                            <p:stCondLst>
                              <p:cond delay="1000"/>
                            </p:stCondLst>
                            <p:childTnLst>
                              <p:par>
                                <p:cTn id="60" presetID="22" presetClass="entr" presetSubtype="1"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up)">
                                      <p:cBhvr>
                                        <p:cTn id="62" dur="500"/>
                                        <p:tgtEl>
                                          <p:spTgt spid="15"/>
                                        </p:tgtEl>
                                      </p:cBhvr>
                                    </p:animEffect>
                                  </p:childTnLst>
                                </p:cTn>
                              </p:par>
                            </p:childTnLst>
                          </p:cTn>
                        </p:par>
                        <p:par>
                          <p:cTn id="63" fill="hold">
                            <p:stCondLst>
                              <p:cond delay="1500"/>
                            </p:stCondLst>
                            <p:childTnLst>
                              <p:par>
                                <p:cTn id="64" presetID="22" presetClass="entr" presetSubtype="1" fill="hold"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up)">
                                      <p:cBhvr>
                                        <p:cTn id="66" dur="500"/>
                                        <p:tgtEl>
                                          <p:spTgt spid="18"/>
                                        </p:tgtEl>
                                      </p:cBhvr>
                                    </p:animEffect>
                                  </p:childTnLst>
                                </p:cTn>
                              </p:par>
                            </p:childTnLst>
                          </p:cTn>
                        </p:par>
                        <p:par>
                          <p:cTn id="67" fill="hold">
                            <p:stCondLst>
                              <p:cond delay="2000"/>
                            </p:stCondLst>
                            <p:childTnLst>
                              <p:par>
                                <p:cTn id="68" presetID="22" presetClass="entr" presetSubtype="8"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par>
                                <p:cTn id="74" presetID="22" presetClass="entr" presetSubtype="8"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childTnLst>
                          </p:cTn>
                        </p:par>
                        <p:par>
                          <p:cTn id="77" fill="hold">
                            <p:stCondLst>
                              <p:cond delay="2500"/>
                            </p:stCondLst>
                            <p:childTnLst>
                              <p:par>
                                <p:cTn id="78" presetID="22" presetClass="entr" presetSubtype="1" fill="hold" grpId="0"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up)">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par>
                                <p:cTn id="86" presetID="22" presetClass="entr" presetSubtype="8"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left)">
                                      <p:cBhvr>
                                        <p:cTn id="88" dur="500"/>
                                        <p:tgtEl>
                                          <p:spTgt spid="33"/>
                                        </p:tgtEl>
                                      </p:cBhvr>
                                    </p:animEffect>
                                  </p:childTnLst>
                                </p:cTn>
                              </p:par>
                            </p:childTnLst>
                          </p:cTn>
                        </p:par>
                        <p:par>
                          <p:cTn id="89" fill="hold">
                            <p:stCondLst>
                              <p:cond delay="500"/>
                            </p:stCondLst>
                            <p:childTnLst>
                              <p:par>
                                <p:cTn id="90" presetID="22" presetClass="entr" presetSubtype="8" fill="hold" nodeType="after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left)">
                                      <p:cBhvr>
                                        <p:cTn id="92" dur="500"/>
                                        <p:tgtEl>
                                          <p:spTgt spid="35"/>
                                        </p:tgtEl>
                                      </p:cBhvr>
                                    </p:animEffec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wipe(left)">
                                      <p:cBhvr>
                                        <p:cTn id="96" dur="5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wipe(down)">
                                      <p:cBhvr>
                                        <p:cTn id="101" dur="500"/>
                                        <p:tgtEl>
                                          <p:spTgt spid="11"/>
                                        </p:tgtEl>
                                      </p:cBhvr>
                                    </p:animEffect>
                                  </p:childTnLst>
                                </p:cTn>
                              </p:par>
                              <p:par>
                                <p:cTn id="102" presetID="22" presetClass="entr" presetSubtype="4"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down)">
                                      <p:cBhvr>
                                        <p:cTn id="104" dur="500"/>
                                        <p:tgtEl>
                                          <p:spTgt spid="26"/>
                                        </p:tgtEl>
                                      </p:cBhvr>
                                    </p:animEffect>
                                  </p:childTnLst>
                                </p:cTn>
                              </p:par>
                            </p:childTnLst>
                          </p:cTn>
                        </p:par>
                        <p:par>
                          <p:cTn id="105" fill="hold">
                            <p:stCondLst>
                              <p:cond delay="500"/>
                            </p:stCondLst>
                            <p:childTnLst>
                              <p:par>
                                <p:cTn id="106" presetID="22" presetClass="entr" presetSubtype="1" fill="hold" nodeType="after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wipe(up)">
                                      <p:cBhvr>
                                        <p:cTn id="108" dur="500"/>
                                        <p:tgtEl>
                                          <p:spTgt spid="7"/>
                                        </p:tgtEl>
                                      </p:cBhvr>
                                    </p:animEffect>
                                  </p:childTnLst>
                                </p:cTn>
                              </p:par>
                            </p:childTnLst>
                          </p:cTn>
                        </p:par>
                        <p:par>
                          <p:cTn id="109" fill="hold">
                            <p:stCondLst>
                              <p:cond delay="1000"/>
                            </p:stCondLst>
                            <p:childTnLst>
                              <p:par>
                                <p:cTn id="110" presetID="22" presetClass="entr" presetSubtype="1" fill="hold" grpId="0" nodeType="after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wipe(up)">
                                      <p:cBhvr>
                                        <p:cTn id="112" dur="500"/>
                                        <p:tgtEl>
                                          <p:spTgt spid="16"/>
                                        </p:tgtEl>
                                      </p:cBhvr>
                                    </p:animEffect>
                                  </p:childTnLst>
                                </p:cTn>
                              </p:par>
                            </p:childTnLst>
                          </p:cTn>
                        </p:par>
                        <p:par>
                          <p:cTn id="113" fill="hold">
                            <p:stCondLst>
                              <p:cond delay="1500"/>
                            </p:stCondLst>
                            <p:childTnLst>
                              <p:par>
                                <p:cTn id="114" presetID="22" presetClass="entr" presetSubtype="1"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ipe(up)">
                                      <p:cBhvr>
                                        <p:cTn id="1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4" grpId="0"/>
      <p:bldP spid="15" grpId="0"/>
      <p:bldP spid="16" grpId="0"/>
      <p:bldP spid="20" grpId="0"/>
      <p:bldP spid="21" grpId="0" animBg="1"/>
      <p:bldP spid="22" grpId="0"/>
      <p:bldP spid="27" grpId="0"/>
      <p:bldP spid="28" grpId="0"/>
      <p:bldP spid="29" grpId="0"/>
      <p:bldP spid="31" grpId="0" animBg="1"/>
      <p:bldP spid="3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183" y="0"/>
            <a:ext cx="3571252" cy="4974336"/>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 name="Title 1"/>
          <p:cNvSpPr>
            <a:spLocks noGrp="1"/>
          </p:cNvSpPr>
          <p:nvPr>
            <p:ph type="title"/>
          </p:nvPr>
        </p:nvSpPr>
        <p:spPr>
          <a:xfrm>
            <a:off x="-5093" y="120605"/>
            <a:ext cx="3561069" cy="694705"/>
          </a:xfrm>
        </p:spPr>
        <p:txBody>
          <a:bodyPr>
            <a:normAutofit/>
          </a:bodyPr>
          <a:lstStyle/>
          <a:p>
            <a:pPr>
              <a:spcBef>
                <a:spcPts val="2400"/>
              </a:spcBef>
              <a:spcAft>
                <a:spcPts val="2400"/>
              </a:spcAft>
            </a:pPr>
            <a:r>
              <a:rPr lang="en-US" sz="3200" dirty="0">
                <a:effectLst/>
              </a:rPr>
              <a:t>MEDICARE PART A</a:t>
            </a:r>
          </a:p>
        </p:txBody>
      </p:sp>
      <p:sp>
        <p:nvSpPr>
          <p:cNvPr id="11" name="Title 1"/>
          <p:cNvSpPr txBox="1">
            <a:spLocks/>
          </p:cNvSpPr>
          <p:nvPr/>
        </p:nvSpPr>
        <p:spPr>
          <a:xfrm>
            <a:off x="-5092" y="950977"/>
            <a:ext cx="3561069" cy="1292875"/>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lnSpc>
                <a:spcPct val="80000"/>
              </a:lnSpc>
              <a:spcBef>
                <a:spcPts val="2400"/>
              </a:spcBef>
              <a:spcAft>
                <a:spcPts val="2400"/>
              </a:spcAft>
            </a:pPr>
            <a:r>
              <a:rPr lang="en-US" sz="3200" dirty="0"/>
              <a:t>HOSPITAL</a:t>
            </a:r>
            <a:br>
              <a:rPr lang="en-US" sz="3200" dirty="0"/>
            </a:br>
            <a:r>
              <a:rPr lang="en-US" sz="3200" dirty="0"/>
              <a:t>INSURANCE</a:t>
            </a:r>
          </a:p>
        </p:txBody>
      </p:sp>
      <p:cxnSp>
        <p:nvCxnSpPr>
          <p:cNvPr id="13" name="Straight Connector 12"/>
          <p:cNvCxnSpPr>
            <a:cxnSpLocks/>
          </p:cNvCxnSpPr>
          <p:nvPr/>
        </p:nvCxnSpPr>
        <p:spPr>
          <a:xfrm>
            <a:off x="119256" y="918592"/>
            <a:ext cx="328116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1" y="1316954"/>
            <a:ext cx="3561068" cy="3493173"/>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r>
              <a:rPr lang="en-US" sz="3200" baseline="30000" dirty="0"/>
              <a:t>Part A </a:t>
            </a:r>
            <a:r>
              <a:rPr lang="en-US" sz="3200" b="0" baseline="30000" dirty="0"/>
              <a:t>helps cover costs with</a:t>
            </a:r>
          </a:p>
          <a:p>
            <a:endParaRPr lang="en-US" sz="800" b="0" baseline="30000" dirty="0"/>
          </a:p>
          <a:p>
            <a:pPr marL="457200" indent="-457200" algn="l">
              <a:buFont typeface="Arial" panose="020B0604020202020204" pitchFamily="34" charset="0"/>
              <a:buChar char="•"/>
            </a:pPr>
            <a:r>
              <a:rPr lang="en-US" sz="3200" b="0" baseline="30000" dirty="0"/>
              <a:t>Inpatient Hospital Stay</a:t>
            </a:r>
          </a:p>
          <a:p>
            <a:pPr marL="457200" indent="-457200" algn="l">
              <a:buFont typeface="Arial" panose="020B0604020202020204" pitchFamily="34" charset="0"/>
              <a:buChar char="•"/>
            </a:pPr>
            <a:r>
              <a:rPr lang="en-US" sz="3200" b="0" baseline="30000" dirty="0"/>
              <a:t>Skilled Nursing </a:t>
            </a:r>
          </a:p>
          <a:p>
            <a:pPr marL="457200" indent="-457200" algn="l">
              <a:buFont typeface="Arial" panose="020B0604020202020204" pitchFamily="34" charset="0"/>
              <a:buChar char="•"/>
            </a:pPr>
            <a:r>
              <a:rPr lang="en-US" sz="3200" b="0" baseline="30000" dirty="0"/>
              <a:t>Blood</a:t>
            </a:r>
          </a:p>
          <a:p>
            <a:pPr marL="457200" indent="-457200" algn="l">
              <a:buFont typeface="Arial" panose="020B0604020202020204" pitchFamily="34" charset="0"/>
              <a:buChar char="•"/>
            </a:pPr>
            <a:r>
              <a:rPr lang="en-US" sz="3200" b="0" baseline="30000" dirty="0"/>
              <a:t>Hospice</a:t>
            </a:r>
          </a:p>
        </p:txBody>
      </p:sp>
      <p:sp>
        <p:nvSpPr>
          <p:cNvPr id="12" name="TextBox 11">
            <a:extLst>
              <a:ext uri="{FF2B5EF4-FFF2-40B4-BE49-F238E27FC236}">
                <a16:creationId xmlns:a16="http://schemas.microsoft.com/office/drawing/2014/main" id="{66F35B2A-7AAD-4E45-AB02-A29FD3E762BD}"/>
              </a:ext>
            </a:extLst>
          </p:cNvPr>
          <p:cNvSpPr txBox="1"/>
          <p:nvPr/>
        </p:nvSpPr>
        <p:spPr>
          <a:xfrm>
            <a:off x="7603374" y="1126805"/>
            <a:ext cx="1116818" cy="369332"/>
          </a:xfrm>
          <a:prstGeom prst="rect">
            <a:avLst/>
          </a:prstGeom>
          <a:noFill/>
        </p:spPr>
        <p:txBody>
          <a:bodyPr wrap="square" rtlCol="0">
            <a:spAutoFit/>
          </a:bodyPr>
          <a:lstStyle/>
          <a:p>
            <a:pPr algn="ctr"/>
            <a:r>
              <a:rPr lang="en-US" dirty="0"/>
              <a:t>        </a:t>
            </a:r>
          </a:p>
        </p:txBody>
      </p:sp>
      <p:sp>
        <p:nvSpPr>
          <p:cNvPr id="19" name="Text Placeholder 3"/>
          <p:cNvSpPr txBox="1">
            <a:spLocks/>
          </p:cNvSpPr>
          <p:nvPr/>
        </p:nvSpPr>
        <p:spPr>
          <a:xfrm>
            <a:off x="-5091" y="4626864"/>
            <a:ext cx="3561068" cy="336502"/>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800"/>
              </a:lnSpc>
              <a:buNone/>
            </a:pPr>
            <a:r>
              <a:rPr lang="en-US" sz="1000" dirty="0">
                <a:solidFill>
                  <a:schemeClr val="bg1"/>
                </a:solidFill>
                <a:effectLst>
                  <a:outerShdw blurRad="38100" dist="38100" dir="2700000" algn="tl">
                    <a:srgbClr val="000000">
                      <a:alpha val="43137"/>
                    </a:srgbClr>
                  </a:outerShdw>
                </a:effectLst>
              </a:rPr>
              <a:t>Source: Medicare and You book</a:t>
            </a:r>
          </a:p>
          <a:p>
            <a:pPr marL="0" indent="0" algn="ctr">
              <a:lnSpc>
                <a:spcPts val="800"/>
              </a:lnSpc>
              <a:buNone/>
            </a:pPr>
            <a:r>
              <a:rPr lang="en-US" sz="1000" dirty="0">
                <a:solidFill>
                  <a:schemeClr val="bg1"/>
                </a:solidFill>
                <a:effectLst>
                  <a:outerShdw blurRad="38100" dist="38100" dir="2700000" algn="tl">
                    <a:srgbClr val="000000">
                      <a:alpha val="43137"/>
                    </a:srgbClr>
                  </a:outerShdw>
                </a:effectLst>
              </a:rPr>
              <a:t>www.medicare.gov/medicare-and-you/medicare-and-you.html</a:t>
            </a:r>
          </a:p>
        </p:txBody>
      </p:sp>
      <p:graphicFrame>
        <p:nvGraphicFramePr>
          <p:cNvPr id="6" name="Table 7">
            <a:extLst>
              <a:ext uri="{FF2B5EF4-FFF2-40B4-BE49-F238E27FC236}">
                <a16:creationId xmlns:a16="http://schemas.microsoft.com/office/drawing/2014/main" id="{A3545060-E621-4454-A7C6-0696B1FBC878}"/>
              </a:ext>
            </a:extLst>
          </p:cNvPr>
          <p:cNvGraphicFramePr>
            <a:graphicFrameLocks noGrp="1"/>
          </p:cNvGraphicFramePr>
          <p:nvPr>
            <p:extLst>
              <p:ext uri="{D42A27DB-BD31-4B8C-83A1-F6EECF244321}">
                <p14:modId xmlns:p14="http://schemas.microsoft.com/office/powerpoint/2010/main" val="3779277666"/>
              </p:ext>
            </p:extLst>
          </p:nvPr>
        </p:nvGraphicFramePr>
        <p:xfrm>
          <a:off x="3671820" y="47879"/>
          <a:ext cx="5403600" cy="2057400"/>
        </p:xfrm>
        <a:graphic>
          <a:graphicData uri="http://schemas.openxmlformats.org/drawingml/2006/table">
            <a:tbl>
              <a:tblPr firstRow="1" bandRow="1">
                <a:tableStyleId>{F5AB1C69-6EDB-4FF4-983F-18BD219EF322}</a:tableStyleId>
              </a:tblPr>
              <a:tblGrid>
                <a:gridCol w="2690880">
                  <a:extLst>
                    <a:ext uri="{9D8B030D-6E8A-4147-A177-3AD203B41FA5}">
                      <a16:colId xmlns:a16="http://schemas.microsoft.com/office/drawing/2014/main" val="2872744514"/>
                    </a:ext>
                  </a:extLst>
                </a:gridCol>
                <a:gridCol w="2712720">
                  <a:extLst>
                    <a:ext uri="{9D8B030D-6E8A-4147-A177-3AD203B41FA5}">
                      <a16:colId xmlns:a16="http://schemas.microsoft.com/office/drawing/2014/main" val="850423806"/>
                    </a:ext>
                  </a:extLst>
                </a:gridCol>
              </a:tblGrid>
              <a:tr h="241894">
                <a:tc>
                  <a:txBody>
                    <a:bodyPr/>
                    <a:lstStyle/>
                    <a:p>
                      <a:pPr algn="ctr"/>
                      <a:r>
                        <a:rPr lang="en-US" sz="1400" dirty="0">
                          <a:latin typeface="Avenir Next LT Pro" panose="020B0504020202020204" pitchFamily="34" charset="0"/>
                        </a:rPr>
                        <a:t>Hospitalization Days</a:t>
                      </a:r>
                      <a:endParaRPr lang="en-US" sz="1200" dirty="0">
                        <a:latin typeface="Avenir Next LT Pro" panose="020B0504020202020204" pitchFamily="34" charset="0"/>
                      </a:endParaRPr>
                    </a:p>
                  </a:txBody>
                  <a:tcPr anchor="ctr"/>
                </a:tc>
                <a:tc>
                  <a:txBody>
                    <a:bodyPr/>
                    <a:lstStyle/>
                    <a:p>
                      <a:pPr algn="ctr"/>
                      <a:r>
                        <a:rPr lang="en-US" sz="1400" dirty="0">
                          <a:latin typeface="Avenir Next LT Pro" panose="020B0504020202020204" pitchFamily="34" charset="0"/>
                        </a:rPr>
                        <a:t>You Pay</a:t>
                      </a:r>
                    </a:p>
                  </a:txBody>
                  <a:tcPr anchor="ctr"/>
                </a:tc>
                <a:extLst>
                  <a:ext uri="{0D108BD9-81ED-4DB2-BD59-A6C34878D82A}">
                    <a16:rowId xmlns:a16="http://schemas.microsoft.com/office/drawing/2014/main" val="4279053196"/>
                  </a:ext>
                </a:extLst>
              </a:tr>
              <a:tr h="166834">
                <a:tc>
                  <a:txBody>
                    <a:bodyPr/>
                    <a:lstStyle/>
                    <a:p>
                      <a:pPr algn="ctr"/>
                      <a:r>
                        <a:rPr lang="en-US" sz="2000" b="1" dirty="0">
                          <a:solidFill>
                            <a:schemeClr val="bg1"/>
                          </a:solidFill>
                          <a:latin typeface="Avenir Next LT Pro" panose="020B0504020202020204" pitchFamily="34" charset="0"/>
                        </a:rPr>
                        <a:t>1 – 60</a:t>
                      </a:r>
                      <a:endParaRPr lang="en-US" sz="1200" b="1" dirty="0">
                        <a:solidFill>
                          <a:schemeClr val="bg1"/>
                        </a:solidFill>
                        <a:latin typeface="Avenir Next LT Pro" panose="020B0504020202020204" pitchFamily="34" charset="0"/>
                      </a:endParaRPr>
                    </a:p>
                  </a:txBody>
                  <a:tcPr anchor="ctr">
                    <a:solidFill>
                      <a:srgbClr val="C00000"/>
                    </a:solidFill>
                  </a:tcPr>
                </a:tc>
                <a:tc>
                  <a:txBody>
                    <a:bodyPr/>
                    <a:lstStyle/>
                    <a:p>
                      <a:pPr algn="ctr"/>
                      <a:r>
                        <a:rPr lang="en-US" sz="2000" b="1" dirty="0">
                          <a:solidFill>
                            <a:schemeClr val="bg1"/>
                          </a:solidFill>
                          <a:latin typeface="Avenir Next LT Pro" panose="020B0504020202020204" pitchFamily="34" charset="0"/>
                        </a:rPr>
                        <a:t>$1,600</a:t>
                      </a:r>
                      <a:r>
                        <a:rPr lang="en-US" sz="1200" b="1" dirty="0">
                          <a:solidFill>
                            <a:schemeClr val="bg1"/>
                          </a:solidFill>
                          <a:latin typeface="Avenir Next LT Pro" panose="020B0504020202020204" pitchFamily="34" charset="0"/>
                        </a:rPr>
                        <a:t>/benefit period</a:t>
                      </a:r>
                    </a:p>
                    <a:p>
                      <a:pPr algn="ctr"/>
                      <a:r>
                        <a:rPr lang="en-US" sz="1100" b="1" dirty="0">
                          <a:solidFill>
                            <a:schemeClr val="bg1"/>
                          </a:solidFill>
                          <a:latin typeface="Avenir Next LT Pro" panose="020B0504020202020204" pitchFamily="34" charset="0"/>
                        </a:rPr>
                        <a:t>Part A Deductible</a:t>
                      </a:r>
                    </a:p>
                  </a:txBody>
                  <a:tcPr anchor="ctr">
                    <a:solidFill>
                      <a:srgbClr val="C00000"/>
                    </a:solidFill>
                  </a:tcPr>
                </a:tc>
                <a:extLst>
                  <a:ext uri="{0D108BD9-81ED-4DB2-BD59-A6C34878D82A}">
                    <a16:rowId xmlns:a16="http://schemas.microsoft.com/office/drawing/2014/main" val="4286293219"/>
                  </a:ext>
                </a:extLst>
              </a:tr>
              <a:tr h="161290">
                <a:tc>
                  <a:txBody>
                    <a:bodyPr/>
                    <a:lstStyle/>
                    <a:p>
                      <a:pPr algn="ctr"/>
                      <a:r>
                        <a:rPr lang="en-US" sz="2000" b="1" dirty="0">
                          <a:solidFill>
                            <a:srgbClr val="0070C0"/>
                          </a:solidFill>
                          <a:latin typeface="Avenir Next LT Pro" panose="020B0504020202020204" pitchFamily="34" charset="0"/>
                        </a:rPr>
                        <a:t>61 - 90</a:t>
                      </a:r>
                      <a:endParaRPr lang="en-US" sz="1200" b="1" dirty="0">
                        <a:solidFill>
                          <a:srgbClr val="0070C0"/>
                        </a:solidFill>
                        <a:latin typeface="Avenir Next LT Pro" panose="020B0504020202020204" pitchFamily="34" charset="0"/>
                      </a:endParaRPr>
                    </a:p>
                  </a:txBody>
                  <a:tcPr anchor="ctr"/>
                </a:tc>
                <a:tc>
                  <a:txBody>
                    <a:bodyPr/>
                    <a:lstStyle/>
                    <a:p>
                      <a:pPr algn="ctr"/>
                      <a:r>
                        <a:rPr lang="en-US" sz="2000" b="1" dirty="0">
                          <a:solidFill>
                            <a:srgbClr val="0070C0"/>
                          </a:solidFill>
                          <a:latin typeface="Avenir Next LT Pro" panose="020B0504020202020204" pitchFamily="34" charset="0"/>
                        </a:rPr>
                        <a:t>$400</a:t>
                      </a:r>
                      <a:r>
                        <a:rPr lang="en-US" sz="1200" b="1" dirty="0">
                          <a:solidFill>
                            <a:srgbClr val="0070C0"/>
                          </a:solidFill>
                          <a:latin typeface="Avenir Next LT Pro" panose="020B0504020202020204" pitchFamily="34" charset="0"/>
                        </a:rPr>
                        <a:t>/day</a:t>
                      </a:r>
                    </a:p>
                  </a:txBody>
                  <a:tcPr anchor="ctr"/>
                </a:tc>
                <a:extLst>
                  <a:ext uri="{0D108BD9-81ED-4DB2-BD59-A6C34878D82A}">
                    <a16:rowId xmlns:a16="http://schemas.microsoft.com/office/drawing/2014/main" val="929688134"/>
                  </a:ext>
                </a:extLst>
              </a:tr>
              <a:tr h="143651">
                <a:tc>
                  <a:txBody>
                    <a:bodyPr/>
                    <a:lstStyle/>
                    <a:p>
                      <a:pPr algn="ctr"/>
                      <a:r>
                        <a:rPr lang="en-US" sz="2000" b="1" dirty="0">
                          <a:solidFill>
                            <a:srgbClr val="0070C0"/>
                          </a:solidFill>
                          <a:latin typeface="Avenir Next LT Pro" panose="020B0504020202020204" pitchFamily="34" charset="0"/>
                        </a:rPr>
                        <a:t>91 – 150</a:t>
                      </a:r>
                      <a:endParaRPr lang="en-US" sz="1200" b="1" dirty="0">
                        <a:solidFill>
                          <a:srgbClr val="0070C0"/>
                        </a:solidFill>
                        <a:latin typeface="Avenir Next LT Pro" panose="020B0504020202020204" pitchFamily="34" charset="0"/>
                      </a:endParaRPr>
                    </a:p>
                  </a:txBody>
                  <a:tcPr anchor="ctr">
                    <a:solidFill>
                      <a:schemeClr val="accent2">
                        <a:lumMod val="20000"/>
                        <a:lumOff val="80000"/>
                      </a:schemeClr>
                    </a:solidFill>
                  </a:tcPr>
                </a:tc>
                <a:tc>
                  <a:txBody>
                    <a:bodyPr/>
                    <a:lstStyle/>
                    <a:p>
                      <a:pPr algn="ctr"/>
                      <a:r>
                        <a:rPr lang="en-US" sz="2000" b="1" dirty="0">
                          <a:solidFill>
                            <a:srgbClr val="0070C0"/>
                          </a:solidFill>
                          <a:latin typeface="Avenir Next LT Pro" panose="020B0504020202020204" pitchFamily="34" charset="0"/>
                        </a:rPr>
                        <a:t>$800</a:t>
                      </a:r>
                      <a:r>
                        <a:rPr lang="en-US" sz="1200" b="1" dirty="0">
                          <a:solidFill>
                            <a:srgbClr val="0070C0"/>
                          </a:solidFill>
                          <a:latin typeface="Avenir Next LT Pro" panose="020B0504020202020204" pitchFamily="34" charset="0"/>
                        </a:rPr>
                        <a:t>/day</a:t>
                      </a:r>
                      <a:endParaRPr lang="en-US" sz="2000" b="1" dirty="0">
                        <a:solidFill>
                          <a:srgbClr val="0070C0"/>
                        </a:solidFill>
                        <a:latin typeface="Avenir Next LT Pro" panose="020B050402020202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2778621220"/>
                  </a:ext>
                </a:extLst>
              </a:tr>
              <a:tr h="281984">
                <a:tc>
                  <a:txBody>
                    <a:bodyPr/>
                    <a:lstStyle/>
                    <a:p>
                      <a:pPr algn="ctr"/>
                      <a:r>
                        <a:rPr lang="en-US" sz="2000" b="1" dirty="0">
                          <a:solidFill>
                            <a:srgbClr val="0070C0"/>
                          </a:solidFill>
                          <a:latin typeface="Avenir Next LT Pro" panose="020B0504020202020204" pitchFamily="34" charset="0"/>
                        </a:rPr>
                        <a:t>151+</a:t>
                      </a:r>
                    </a:p>
                  </a:txBody>
                  <a:tcPr anchor="ctr"/>
                </a:tc>
                <a:tc>
                  <a:txBody>
                    <a:bodyPr/>
                    <a:lstStyle/>
                    <a:p>
                      <a:pPr algn="ctr"/>
                      <a:r>
                        <a:rPr lang="en-US" sz="2000" b="1" dirty="0">
                          <a:solidFill>
                            <a:srgbClr val="0070C0"/>
                          </a:solidFill>
                          <a:latin typeface="Avenir Next LT Pro" panose="020B0504020202020204" pitchFamily="34" charset="0"/>
                        </a:rPr>
                        <a:t>100%</a:t>
                      </a:r>
                    </a:p>
                  </a:txBody>
                  <a:tcPr anchor="ctr"/>
                </a:tc>
                <a:extLst>
                  <a:ext uri="{0D108BD9-81ED-4DB2-BD59-A6C34878D82A}">
                    <a16:rowId xmlns:a16="http://schemas.microsoft.com/office/drawing/2014/main" val="4137630399"/>
                  </a:ext>
                </a:extLst>
              </a:tr>
            </a:tbl>
          </a:graphicData>
        </a:graphic>
      </p:graphicFrame>
      <p:graphicFrame>
        <p:nvGraphicFramePr>
          <p:cNvPr id="14" name="Table 7">
            <a:extLst>
              <a:ext uri="{FF2B5EF4-FFF2-40B4-BE49-F238E27FC236}">
                <a16:creationId xmlns:a16="http://schemas.microsoft.com/office/drawing/2014/main" id="{AB617531-0B13-45F0-A942-19CCA4F300B3}"/>
              </a:ext>
            </a:extLst>
          </p:cNvPr>
          <p:cNvGraphicFramePr>
            <a:graphicFrameLocks noGrp="1"/>
          </p:cNvGraphicFramePr>
          <p:nvPr>
            <p:extLst>
              <p:ext uri="{D42A27DB-BD31-4B8C-83A1-F6EECF244321}">
                <p14:modId xmlns:p14="http://schemas.microsoft.com/office/powerpoint/2010/main" val="3332040736"/>
              </p:ext>
            </p:extLst>
          </p:nvPr>
        </p:nvGraphicFramePr>
        <p:xfrm>
          <a:off x="3679440" y="2191545"/>
          <a:ext cx="5395980" cy="1737360"/>
        </p:xfrm>
        <a:graphic>
          <a:graphicData uri="http://schemas.openxmlformats.org/drawingml/2006/table">
            <a:tbl>
              <a:tblPr firstRow="1" bandRow="1">
                <a:tableStyleId>{F5AB1C69-6EDB-4FF4-983F-18BD219EF322}</a:tableStyleId>
              </a:tblPr>
              <a:tblGrid>
                <a:gridCol w="2698500">
                  <a:extLst>
                    <a:ext uri="{9D8B030D-6E8A-4147-A177-3AD203B41FA5}">
                      <a16:colId xmlns:a16="http://schemas.microsoft.com/office/drawing/2014/main" val="2872744514"/>
                    </a:ext>
                  </a:extLst>
                </a:gridCol>
                <a:gridCol w="2697480">
                  <a:extLst>
                    <a:ext uri="{9D8B030D-6E8A-4147-A177-3AD203B41FA5}">
                      <a16:colId xmlns:a16="http://schemas.microsoft.com/office/drawing/2014/main" val="850423806"/>
                    </a:ext>
                  </a:extLst>
                </a:gridCol>
              </a:tblGrid>
              <a:tr h="174704">
                <a:tc>
                  <a:txBody>
                    <a:bodyPr/>
                    <a:lstStyle/>
                    <a:p>
                      <a:pPr algn="ctr"/>
                      <a:r>
                        <a:rPr lang="en-US" sz="1300" dirty="0">
                          <a:latin typeface="Avenir Next LT Pro" panose="020B0504020202020204" pitchFamily="34" charset="0"/>
                        </a:rPr>
                        <a:t>Skilled Nursing Confinement</a:t>
                      </a:r>
                    </a:p>
                  </a:txBody>
                  <a:tcPr anchor="ctr"/>
                </a:tc>
                <a:tc>
                  <a:txBody>
                    <a:bodyPr/>
                    <a:lstStyle/>
                    <a:p>
                      <a:pPr algn="ctr"/>
                      <a:r>
                        <a:rPr lang="en-US" sz="1400" dirty="0">
                          <a:latin typeface="Avenir Next LT Pro" panose="020B0504020202020204" pitchFamily="34" charset="0"/>
                        </a:rPr>
                        <a:t>You Pay</a:t>
                      </a:r>
                    </a:p>
                  </a:txBody>
                  <a:tcPr anchor="ctr"/>
                </a:tc>
                <a:extLst>
                  <a:ext uri="{0D108BD9-81ED-4DB2-BD59-A6C34878D82A}">
                    <a16:rowId xmlns:a16="http://schemas.microsoft.com/office/drawing/2014/main" val="4279053196"/>
                  </a:ext>
                </a:extLst>
              </a:tr>
              <a:tr h="174704">
                <a:tc gridSpan="2">
                  <a:txBody>
                    <a:bodyPr/>
                    <a:lstStyle/>
                    <a:p>
                      <a:pPr algn="ctr"/>
                      <a:r>
                        <a:rPr lang="en-US" sz="1000" b="1" dirty="0">
                          <a:solidFill>
                            <a:schemeClr val="bg1"/>
                          </a:solidFill>
                          <a:latin typeface="Avenir Next LT Pro Demi" panose="020B0704020202020204" pitchFamily="34" charset="0"/>
                        </a:rPr>
                        <a:t>Must enter Medicare approved facility within 30 days of 3-day inpatient hospital stay</a:t>
                      </a:r>
                    </a:p>
                  </a:txBody>
                  <a:tcPr anchor="ctr">
                    <a:solidFill>
                      <a:srgbClr val="C00000"/>
                    </a:solidFill>
                  </a:tcPr>
                </a:tc>
                <a:tc hMerge="1">
                  <a:txBody>
                    <a:bodyPr/>
                    <a:lstStyle/>
                    <a:p>
                      <a:pPr algn="ctr"/>
                      <a:endParaRPr lang="en-US" sz="1400" dirty="0">
                        <a:latin typeface="Avenir Next LT Pro" panose="020B0504020202020204" pitchFamily="34" charset="0"/>
                      </a:endParaRPr>
                    </a:p>
                  </a:txBody>
                  <a:tcPr anchor="ctr"/>
                </a:tc>
                <a:extLst>
                  <a:ext uri="{0D108BD9-81ED-4DB2-BD59-A6C34878D82A}">
                    <a16:rowId xmlns:a16="http://schemas.microsoft.com/office/drawing/2014/main" val="2794510785"/>
                  </a:ext>
                </a:extLst>
              </a:tr>
              <a:tr h="160259">
                <a:tc>
                  <a:txBody>
                    <a:bodyPr/>
                    <a:lstStyle/>
                    <a:p>
                      <a:pPr algn="ctr"/>
                      <a:r>
                        <a:rPr lang="en-US" sz="2000" b="1" dirty="0">
                          <a:solidFill>
                            <a:srgbClr val="0070C0"/>
                          </a:solidFill>
                          <a:latin typeface="Avenir Next LT Pro" panose="020B0504020202020204" pitchFamily="34" charset="0"/>
                        </a:rPr>
                        <a:t>1 - 20</a:t>
                      </a:r>
                    </a:p>
                  </a:txBody>
                  <a:tcPr anchor="ctr"/>
                </a:tc>
                <a:tc>
                  <a:txBody>
                    <a:bodyPr/>
                    <a:lstStyle/>
                    <a:p>
                      <a:pPr algn="ctr"/>
                      <a:r>
                        <a:rPr lang="en-US" sz="2000" b="1" dirty="0">
                          <a:solidFill>
                            <a:srgbClr val="0070C0"/>
                          </a:solidFill>
                          <a:latin typeface="Avenir Next LT Pro" panose="020B0504020202020204" pitchFamily="34" charset="0"/>
                        </a:rPr>
                        <a:t>$0</a:t>
                      </a:r>
                    </a:p>
                  </a:txBody>
                  <a:tcPr anchor="ctr"/>
                </a:tc>
                <a:extLst>
                  <a:ext uri="{0D108BD9-81ED-4DB2-BD59-A6C34878D82A}">
                    <a16:rowId xmlns:a16="http://schemas.microsoft.com/office/drawing/2014/main" val="4286293219"/>
                  </a:ext>
                </a:extLst>
              </a:tr>
              <a:tr h="0">
                <a:tc>
                  <a:txBody>
                    <a:bodyPr/>
                    <a:lstStyle/>
                    <a:p>
                      <a:pPr algn="ctr"/>
                      <a:r>
                        <a:rPr lang="en-US" sz="2000" b="1" dirty="0">
                          <a:solidFill>
                            <a:srgbClr val="0070C0"/>
                          </a:solidFill>
                          <a:latin typeface="Avenir Next LT Pro" panose="020B0504020202020204" pitchFamily="34" charset="0"/>
                        </a:rPr>
                        <a:t>21 - 100</a:t>
                      </a:r>
                    </a:p>
                  </a:txBody>
                  <a:tcPr anchor="ctr">
                    <a:solidFill>
                      <a:schemeClr val="accent2">
                        <a:lumMod val="20000"/>
                        <a:lumOff val="80000"/>
                      </a:schemeClr>
                    </a:solidFill>
                  </a:tcPr>
                </a:tc>
                <a:tc>
                  <a:txBody>
                    <a:bodyPr/>
                    <a:lstStyle/>
                    <a:p>
                      <a:pPr algn="ctr"/>
                      <a:r>
                        <a:rPr lang="en-US" sz="2000" b="1" dirty="0">
                          <a:solidFill>
                            <a:srgbClr val="0070C0"/>
                          </a:solidFill>
                          <a:latin typeface="Avenir Next LT Pro" panose="020B0504020202020204" pitchFamily="34" charset="0"/>
                        </a:rPr>
                        <a:t>$200</a:t>
                      </a:r>
                      <a:r>
                        <a:rPr lang="en-US" sz="1200" b="1" dirty="0">
                          <a:solidFill>
                            <a:srgbClr val="0070C0"/>
                          </a:solidFill>
                          <a:latin typeface="Avenir Next LT Pro" panose="020B0504020202020204" pitchFamily="34" charset="0"/>
                        </a:rPr>
                        <a:t>/day</a:t>
                      </a:r>
                      <a:endParaRPr lang="en-US" sz="2000" b="1" dirty="0">
                        <a:solidFill>
                          <a:srgbClr val="0070C0"/>
                        </a:solidFill>
                        <a:latin typeface="Avenir Next LT Pro" panose="020B050402020202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929688134"/>
                  </a:ext>
                </a:extLst>
              </a:tr>
              <a:tr h="0">
                <a:tc>
                  <a:txBody>
                    <a:bodyPr/>
                    <a:lstStyle/>
                    <a:p>
                      <a:pPr algn="ctr"/>
                      <a:r>
                        <a:rPr lang="en-US" sz="2000" b="1" dirty="0">
                          <a:solidFill>
                            <a:srgbClr val="0070C0"/>
                          </a:solidFill>
                          <a:latin typeface="Avenir Next LT Pro" panose="020B0504020202020204" pitchFamily="34" charset="0"/>
                        </a:rPr>
                        <a:t>101+</a:t>
                      </a:r>
                    </a:p>
                  </a:txBody>
                  <a:tcPr anchor="ctr"/>
                </a:tc>
                <a:tc>
                  <a:txBody>
                    <a:bodyPr/>
                    <a:lstStyle/>
                    <a:p>
                      <a:pPr algn="ctr"/>
                      <a:r>
                        <a:rPr lang="en-US" sz="2000" b="1" dirty="0">
                          <a:solidFill>
                            <a:srgbClr val="0070C0"/>
                          </a:solidFill>
                          <a:latin typeface="Avenir Next LT Pro" panose="020B0504020202020204" pitchFamily="34" charset="0"/>
                        </a:rPr>
                        <a:t>100%</a:t>
                      </a:r>
                    </a:p>
                  </a:txBody>
                  <a:tcPr anchor="ctr"/>
                </a:tc>
                <a:extLst>
                  <a:ext uri="{0D108BD9-81ED-4DB2-BD59-A6C34878D82A}">
                    <a16:rowId xmlns:a16="http://schemas.microsoft.com/office/drawing/2014/main" val="4137630399"/>
                  </a:ext>
                </a:extLst>
              </a:tr>
            </a:tbl>
          </a:graphicData>
        </a:graphic>
      </p:graphicFrame>
      <p:graphicFrame>
        <p:nvGraphicFramePr>
          <p:cNvPr id="16" name="Table 7">
            <a:extLst>
              <a:ext uri="{FF2B5EF4-FFF2-40B4-BE49-F238E27FC236}">
                <a16:creationId xmlns:a16="http://schemas.microsoft.com/office/drawing/2014/main" id="{9881A7E4-E5F1-4A1B-82FB-2EBDD8DE5901}"/>
              </a:ext>
            </a:extLst>
          </p:cNvPr>
          <p:cNvGraphicFramePr>
            <a:graphicFrameLocks noGrp="1"/>
          </p:cNvGraphicFramePr>
          <p:nvPr>
            <p:extLst>
              <p:ext uri="{D42A27DB-BD31-4B8C-83A1-F6EECF244321}">
                <p14:modId xmlns:p14="http://schemas.microsoft.com/office/powerpoint/2010/main" val="185423206"/>
              </p:ext>
            </p:extLst>
          </p:nvPr>
        </p:nvGraphicFramePr>
        <p:xfrm>
          <a:off x="6438900" y="4015171"/>
          <a:ext cx="2628900" cy="899160"/>
        </p:xfrm>
        <a:graphic>
          <a:graphicData uri="http://schemas.openxmlformats.org/drawingml/2006/table">
            <a:tbl>
              <a:tblPr firstRow="1" bandRow="1">
                <a:tableStyleId>{F5AB1C69-6EDB-4FF4-983F-18BD219EF322}</a:tableStyleId>
              </a:tblPr>
              <a:tblGrid>
                <a:gridCol w="1304925">
                  <a:extLst>
                    <a:ext uri="{9D8B030D-6E8A-4147-A177-3AD203B41FA5}">
                      <a16:colId xmlns:a16="http://schemas.microsoft.com/office/drawing/2014/main" val="2872744514"/>
                    </a:ext>
                  </a:extLst>
                </a:gridCol>
                <a:gridCol w="1323975">
                  <a:extLst>
                    <a:ext uri="{9D8B030D-6E8A-4147-A177-3AD203B41FA5}">
                      <a16:colId xmlns:a16="http://schemas.microsoft.com/office/drawing/2014/main" val="850423806"/>
                    </a:ext>
                  </a:extLst>
                </a:gridCol>
              </a:tblGrid>
              <a:tr h="0">
                <a:tc>
                  <a:txBody>
                    <a:bodyPr/>
                    <a:lstStyle/>
                    <a:p>
                      <a:pPr algn="ctr"/>
                      <a:r>
                        <a:rPr lang="en-US" sz="1300" dirty="0">
                          <a:latin typeface="Avenir Next LT Pro" panose="020B0504020202020204" pitchFamily="34" charset="0"/>
                        </a:rPr>
                        <a:t>Blood</a:t>
                      </a:r>
                    </a:p>
                  </a:txBody>
                  <a:tcPr anchor="ctr"/>
                </a:tc>
                <a:tc>
                  <a:txBody>
                    <a:bodyPr/>
                    <a:lstStyle/>
                    <a:p>
                      <a:pPr algn="ctr"/>
                      <a:r>
                        <a:rPr lang="en-US" sz="1300" dirty="0">
                          <a:latin typeface="Avenir Next LT Pro" panose="020B0504020202020204" pitchFamily="34" charset="0"/>
                        </a:rPr>
                        <a:t>You Pay</a:t>
                      </a:r>
                    </a:p>
                  </a:txBody>
                  <a:tcPr anchor="ctr"/>
                </a:tc>
                <a:extLst>
                  <a:ext uri="{0D108BD9-81ED-4DB2-BD59-A6C34878D82A}">
                    <a16:rowId xmlns:a16="http://schemas.microsoft.com/office/drawing/2014/main" val="4279053196"/>
                  </a:ext>
                </a:extLst>
              </a:tr>
              <a:tr h="0">
                <a:tc>
                  <a:txBody>
                    <a:bodyPr/>
                    <a:lstStyle/>
                    <a:p>
                      <a:pPr algn="ctr"/>
                      <a:r>
                        <a:rPr lang="en-US" sz="1400" b="1" dirty="0">
                          <a:solidFill>
                            <a:srgbClr val="0070C0"/>
                          </a:solidFill>
                          <a:latin typeface="Avenir Next LT Pro" panose="020B0504020202020204" pitchFamily="34" charset="0"/>
                        </a:rPr>
                        <a:t>Pints 1 - 3</a:t>
                      </a:r>
                    </a:p>
                  </a:txBody>
                  <a:tcPr anchor="ctr">
                    <a:solidFill>
                      <a:schemeClr val="bg1">
                        <a:lumMod val="95000"/>
                      </a:schemeClr>
                    </a:solidFill>
                  </a:tcPr>
                </a:tc>
                <a:tc>
                  <a:txBody>
                    <a:bodyPr/>
                    <a:lstStyle/>
                    <a:p>
                      <a:pPr algn="ctr"/>
                      <a:r>
                        <a:rPr lang="en-US" sz="1400" b="1" dirty="0">
                          <a:solidFill>
                            <a:srgbClr val="0070C0"/>
                          </a:solidFill>
                          <a:latin typeface="Avenir Next LT Pro" panose="020B0504020202020204" pitchFamily="34" charset="0"/>
                        </a:rPr>
                        <a:t>100%</a:t>
                      </a:r>
                    </a:p>
                  </a:txBody>
                  <a:tcPr anchor="ctr">
                    <a:solidFill>
                      <a:schemeClr val="bg1">
                        <a:lumMod val="95000"/>
                      </a:schemeClr>
                    </a:solidFill>
                  </a:tcPr>
                </a:tc>
                <a:extLst>
                  <a:ext uri="{0D108BD9-81ED-4DB2-BD59-A6C34878D82A}">
                    <a16:rowId xmlns:a16="http://schemas.microsoft.com/office/drawing/2014/main" val="4286293219"/>
                  </a:ext>
                </a:extLst>
              </a:tr>
              <a:tr h="0">
                <a:tc>
                  <a:txBody>
                    <a:bodyPr/>
                    <a:lstStyle/>
                    <a:p>
                      <a:pPr algn="ctr"/>
                      <a:r>
                        <a:rPr lang="en-US" sz="1400" b="1" dirty="0">
                          <a:solidFill>
                            <a:srgbClr val="0070C0"/>
                          </a:solidFill>
                          <a:latin typeface="Avenir Next LT Pro" panose="020B0504020202020204" pitchFamily="34" charset="0"/>
                        </a:rPr>
                        <a:t>3+</a:t>
                      </a:r>
                    </a:p>
                  </a:txBody>
                  <a:tcPr anchor="ctr">
                    <a:solidFill>
                      <a:schemeClr val="accent2">
                        <a:lumMod val="20000"/>
                        <a:lumOff val="80000"/>
                      </a:schemeClr>
                    </a:solidFill>
                  </a:tcPr>
                </a:tc>
                <a:tc>
                  <a:txBody>
                    <a:bodyPr/>
                    <a:lstStyle/>
                    <a:p>
                      <a:pPr algn="ctr"/>
                      <a:r>
                        <a:rPr lang="en-US" sz="1400" b="1" dirty="0">
                          <a:solidFill>
                            <a:srgbClr val="0070C0"/>
                          </a:solidFill>
                          <a:latin typeface="Avenir Next LT Pro" panose="020B0504020202020204" pitchFamily="34" charset="0"/>
                        </a:rPr>
                        <a:t>$0</a:t>
                      </a:r>
                    </a:p>
                  </a:txBody>
                  <a:tcPr anchor="ctr">
                    <a:solidFill>
                      <a:schemeClr val="accent2">
                        <a:lumMod val="20000"/>
                        <a:lumOff val="80000"/>
                      </a:schemeClr>
                    </a:solidFill>
                  </a:tcPr>
                </a:tc>
                <a:extLst>
                  <a:ext uri="{0D108BD9-81ED-4DB2-BD59-A6C34878D82A}">
                    <a16:rowId xmlns:a16="http://schemas.microsoft.com/office/drawing/2014/main" val="929688134"/>
                  </a:ext>
                </a:extLst>
              </a:tr>
            </a:tbl>
          </a:graphicData>
        </a:graphic>
      </p:graphicFrame>
      <p:graphicFrame>
        <p:nvGraphicFramePr>
          <p:cNvPr id="17" name="Table 7">
            <a:extLst>
              <a:ext uri="{FF2B5EF4-FFF2-40B4-BE49-F238E27FC236}">
                <a16:creationId xmlns:a16="http://schemas.microsoft.com/office/drawing/2014/main" id="{450E9EBF-793C-4AE0-9322-0A4100E9BDAB}"/>
              </a:ext>
            </a:extLst>
          </p:cNvPr>
          <p:cNvGraphicFramePr>
            <a:graphicFrameLocks noGrp="1"/>
          </p:cNvGraphicFramePr>
          <p:nvPr>
            <p:extLst>
              <p:ext uri="{D42A27DB-BD31-4B8C-83A1-F6EECF244321}">
                <p14:modId xmlns:p14="http://schemas.microsoft.com/office/powerpoint/2010/main" val="4031280459"/>
              </p:ext>
            </p:extLst>
          </p:nvPr>
        </p:nvGraphicFramePr>
        <p:xfrm>
          <a:off x="3679440" y="4018219"/>
          <a:ext cx="2619501" cy="899160"/>
        </p:xfrm>
        <a:graphic>
          <a:graphicData uri="http://schemas.openxmlformats.org/drawingml/2006/table">
            <a:tbl>
              <a:tblPr firstRow="1" bandRow="1">
                <a:tableStyleId>{F5AB1C69-6EDB-4FF4-983F-18BD219EF322}</a:tableStyleId>
              </a:tblPr>
              <a:tblGrid>
                <a:gridCol w="2619501">
                  <a:extLst>
                    <a:ext uri="{9D8B030D-6E8A-4147-A177-3AD203B41FA5}">
                      <a16:colId xmlns:a16="http://schemas.microsoft.com/office/drawing/2014/main" val="2872744514"/>
                    </a:ext>
                  </a:extLst>
                </a:gridCol>
              </a:tblGrid>
              <a:tr h="174704">
                <a:tc>
                  <a:txBody>
                    <a:bodyPr/>
                    <a:lstStyle/>
                    <a:p>
                      <a:pPr algn="ctr"/>
                      <a:r>
                        <a:rPr lang="en-US" sz="1300" dirty="0">
                          <a:latin typeface="Avenir Next LT Pro" panose="020B0504020202020204" pitchFamily="34" charset="0"/>
                        </a:rPr>
                        <a:t>Hospice (Certified Terminal)</a:t>
                      </a:r>
                    </a:p>
                  </a:txBody>
                  <a:tcPr anchor="ctr"/>
                </a:tc>
                <a:extLst>
                  <a:ext uri="{0D108BD9-81ED-4DB2-BD59-A6C34878D82A}">
                    <a16:rowId xmlns:a16="http://schemas.microsoft.com/office/drawing/2014/main" val="4279053196"/>
                  </a:ext>
                </a:extLst>
              </a:tr>
              <a:tr h="131668">
                <a:tc>
                  <a:txBody>
                    <a:bodyPr/>
                    <a:lstStyle/>
                    <a:p>
                      <a:pPr algn="ctr"/>
                      <a:r>
                        <a:rPr lang="en-US" sz="1400" b="1" dirty="0">
                          <a:solidFill>
                            <a:srgbClr val="0070C0"/>
                          </a:solidFill>
                          <a:latin typeface="Avenir Next LT Pro" panose="020B0504020202020204" pitchFamily="34" charset="0"/>
                        </a:rPr>
                        <a:t>No cost for hospice care</a:t>
                      </a:r>
                    </a:p>
                  </a:txBody>
                  <a:tcPr anchor="ctr">
                    <a:solidFill>
                      <a:schemeClr val="bg1">
                        <a:lumMod val="95000"/>
                      </a:schemeClr>
                    </a:solidFill>
                  </a:tcPr>
                </a:tc>
                <a:extLst>
                  <a:ext uri="{0D108BD9-81ED-4DB2-BD59-A6C34878D82A}">
                    <a16:rowId xmlns:a16="http://schemas.microsoft.com/office/drawing/2014/main" val="4286293219"/>
                  </a:ext>
                </a:extLst>
              </a:tr>
              <a:tr h="192628">
                <a:tc>
                  <a:txBody>
                    <a:bodyPr/>
                    <a:lstStyle/>
                    <a:p>
                      <a:pPr algn="ctr"/>
                      <a:r>
                        <a:rPr lang="en-US" sz="1400" b="1" dirty="0">
                          <a:solidFill>
                            <a:srgbClr val="0070C0"/>
                          </a:solidFill>
                          <a:latin typeface="Avenir Next LT Pro" panose="020B0504020202020204" pitchFamily="34" charset="0"/>
                        </a:rPr>
                        <a:t>5% inpatient respite care</a:t>
                      </a:r>
                    </a:p>
                  </a:txBody>
                  <a:tcPr anchor="ctr">
                    <a:solidFill>
                      <a:schemeClr val="accent2">
                        <a:lumMod val="20000"/>
                        <a:lumOff val="80000"/>
                      </a:schemeClr>
                    </a:solidFill>
                  </a:tcPr>
                </a:tc>
                <a:extLst>
                  <a:ext uri="{0D108BD9-81ED-4DB2-BD59-A6C34878D82A}">
                    <a16:rowId xmlns:a16="http://schemas.microsoft.com/office/drawing/2014/main" val="2490557175"/>
                  </a:ext>
                </a:extLst>
              </a:tr>
            </a:tbl>
          </a:graphicData>
        </a:graphic>
      </p:graphicFrame>
      <p:sp>
        <p:nvSpPr>
          <p:cNvPr id="20" name="Text Placeholder 3">
            <a:extLst>
              <a:ext uri="{FF2B5EF4-FFF2-40B4-BE49-F238E27FC236}">
                <a16:creationId xmlns:a16="http://schemas.microsoft.com/office/drawing/2014/main" id="{B01F2D09-B40C-4B40-9FBA-3064054B1F22}"/>
              </a:ext>
            </a:extLst>
          </p:cNvPr>
          <p:cNvSpPr txBox="1">
            <a:spLocks/>
          </p:cNvSpPr>
          <p:nvPr/>
        </p:nvSpPr>
        <p:spPr>
          <a:xfrm>
            <a:off x="-21587" y="3878016"/>
            <a:ext cx="3561068" cy="523220"/>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baseline="30000" dirty="0">
                <a:solidFill>
                  <a:schemeClr val="bg1"/>
                </a:solidFill>
                <a:latin typeface="Avenir Next LT Pro" panose="020B0504020202020204" pitchFamily="34" charset="0"/>
              </a:rPr>
              <a:t>For 2023, most Part A</a:t>
            </a:r>
            <a:endParaRPr lang="en-US" sz="28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
        <p:nvSpPr>
          <p:cNvPr id="15" name="Text Placeholder 3">
            <a:extLst>
              <a:ext uri="{FF2B5EF4-FFF2-40B4-BE49-F238E27FC236}">
                <a16:creationId xmlns:a16="http://schemas.microsoft.com/office/drawing/2014/main" id="{7F85FC28-9C77-49F0-BAD5-F4699F89834F}"/>
              </a:ext>
            </a:extLst>
          </p:cNvPr>
          <p:cNvSpPr txBox="1">
            <a:spLocks/>
          </p:cNvSpPr>
          <p:nvPr/>
        </p:nvSpPr>
        <p:spPr>
          <a:xfrm>
            <a:off x="5092" y="4184021"/>
            <a:ext cx="3561068" cy="523220"/>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baseline="30000" dirty="0">
                <a:solidFill>
                  <a:schemeClr val="bg1"/>
                </a:solidFill>
                <a:latin typeface="Avenir Next LT Pro" panose="020B0504020202020204" pitchFamily="34" charset="0"/>
              </a:rPr>
              <a:t>premiums start at $0/month</a:t>
            </a:r>
            <a:endParaRPr lang="en-US" sz="28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Tree>
    <p:extLst>
      <p:ext uri="{BB962C8B-B14F-4D97-AF65-F5344CB8AC3E}">
        <p14:creationId xmlns:p14="http://schemas.microsoft.com/office/powerpoint/2010/main" val="31764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 calcmode="lin" valueType="num">
                                      <p:cBhvr additive="base">
                                        <p:cTn id="36"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 calcmode="lin" valueType="num">
                                      <p:cBhvr additive="base">
                                        <p:cTn id="4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500" fill="hold"/>
                                        <p:tgtEl>
                                          <p:spTgt spid="6"/>
                                        </p:tgtEl>
                                        <p:attrNameLst>
                                          <p:attrName>ppt_w</p:attrName>
                                        </p:attrNameLst>
                                      </p:cBhvr>
                                      <p:tavLst>
                                        <p:tav tm="0">
                                          <p:val>
                                            <p:fltVal val="0"/>
                                          </p:val>
                                        </p:tav>
                                        <p:tav tm="100000">
                                          <p:val>
                                            <p:strVal val="#ppt_w"/>
                                          </p:val>
                                        </p:tav>
                                      </p:tavLst>
                                    </p:anim>
                                    <p:anim calcmode="lin" valueType="num">
                                      <p:cBhvr>
                                        <p:cTn id="61" dur="500" fill="hold"/>
                                        <p:tgtEl>
                                          <p:spTgt spid="6"/>
                                        </p:tgtEl>
                                        <p:attrNameLst>
                                          <p:attrName>ppt_h</p:attrName>
                                        </p:attrNameLst>
                                      </p:cBhvr>
                                      <p:tavLst>
                                        <p:tav tm="0">
                                          <p:val>
                                            <p:fltVal val="0"/>
                                          </p:val>
                                        </p:tav>
                                        <p:tav tm="100000">
                                          <p:val>
                                            <p:strVal val="#ppt_h"/>
                                          </p:val>
                                        </p:tav>
                                      </p:tavLst>
                                    </p:anim>
                                    <p:animEffect transition="in" filter="fade">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fltVal val="0"/>
                                          </p:val>
                                        </p:tav>
                                        <p:tav tm="100000">
                                          <p:val>
                                            <p:strVal val="#ppt_w"/>
                                          </p:val>
                                        </p:tav>
                                      </p:tavLst>
                                    </p:anim>
                                    <p:anim calcmode="lin" valueType="num">
                                      <p:cBhvr>
                                        <p:cTn id="75" dur="500" fill="hold"/>
                                        <p:tgtEl>
                                          <p:spTgt spid="17"/>
                                        </p:tgtEl>
                                        <p:attrNameLst>
                                          <p:attrName>ppt_h</p:attrName>
                                        </p:attrNameLst>
                                      </p:cBhvr>
                                      <p:tavLst>
                                        <p:tav tm="0">
                                          <p:val>
                                            <p:fltVal val="0"/>
                                          </p:val>
                                        </p:tav>
                                        <p:tav tm="100000">
                                          <p:val>
                                            <p:strVal val="#ppt_h"/>
                                          </p:val>
                                        </p:tav>
                                      </p:tavLst>
                                    </p:anim>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183" y="0"/>
            <a:ext cx="3571252" cy="4974336"/>
          </a:xfrm>
          <a:prstGeom prst="rect">
            <a:avLst/>
          </a:prstGeom>
          <a:gradFill>
            <a:gsLst>
              <a:gs pos="0">
                <a:schemeClr val="tx2"/>
              </a:gs>
              <a:gs pos="80000">
                <a:schemeClr val="tx2">
                  <a:lumMod val="60000"/>
                  <a:lumOff val="4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 name="Title 1"/>
          <p:cNvSpPr>
            <a:spLocks noGrp="1"/>
          </p:cNvSpPr>
          <p:nvPr>
            <p:ph type="title"/>
          </p:nvPr>
        </p:nvSpPr>
        <p:spPr>
          <a:xfrm>
            <a:off x="-15273" y="36012"/>
            <a:ext cx="3561069" cy="846253"/>
          </a:xfrm>
        </p:spPr>
        <p:txBody>
          <a:bodyPr>
            <a:normAutofit/>
          </a:bodyPr>
          <a:lstStyle/>
          <a:p>
            <a:pPr>
              <a:spcBef>
                <a:spcPts val="2400"/>
              </a:spcBef>
              <a:spcAft>
                <a:spcPts val="2400"/>
              </a:spcAft>
            </a:pPr>
            <a:r>
              <a:rPr lang="en-US" sz="3200" dirty="0">
                <a:effectLst/>
              </a:rPr>
              <a:t>MEDICARE PART B</a:t>
            </a:r>
          </a:p>
        </p:txBody>
      </p:sp>
      <p:sp>
        <p:nvSpPr>
          <p:cNvPr id="11" name="Title 1"/>
          <p:cNvSpPr txBox="1">
            <a:spLocks/>
          </p:cNvSpPr>
          <p:nvPr/>
        </p:nvSpPr>
        <p:spPr>
          <a:xfrm>
            <a:off x="-5093" y="952500"/>
            <a:ext cx="3561069" cy="1280729"/>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lnSpc>
                <a:spcPct val="80000"/>
              </a:lnSpc>
              <a:spcBef>
                <a:spcPts val="2400"/>
              </a:spcBef>
              <a:spcAft>
                <a:spcPts val="2400"/>
              </a:spcAft>
            </a:pPr>
            <a:r>
              <a:rPr lang="en-US" sz="3200" dirty="0"/>
              <a:t>MEDICAL</a:t>
            </a:r>
            <a:br>
              <a:rPr lang="en-US" sz="3200" dirty="0"/>
            </a:br>
            <a:r>
              <a:rPr lang="en-US" sz="3200" dirty="0"/>
              <a:t>INSURANCE</a:t>
            </a:r>
          </a:p>
        </p:txBody>
      </p:sp>
      <p:cxnSp>
        <p:nvCxnSpPr>
          <p:cNvPr id="13" name="Straight Connector 12"/>
          <p:cNvCxnSpPr>
            <a:cxnSpLocks/>
          </p:cNvCxnSpPr>
          <p:nvPr/>
        </p:nvCxnSpPr>
        <p:spPr>
          <a:xfrm>
            <a:off x="119618" y="916898"/>
            <a:ext cx="328116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0" y="1432560"/>
            <a:ext cx="3561068" cy="3482727"/>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spcAft>
                <a:spcPts val="600"/>
              </a:spcAft>
            </a:pPr>
            <a:r>
              <a:rPr lang="en-US" sz="3200" baseline="30000" dirty="0"/>
              <a:t>Part B</a:t>
            </a:r>
            <a:r>
              <a:rPr lang="en-US" sz="3200" b="0" baseline="30000" dirty="0"/>
              <a:t> helps cover costs with</a:t>
            </a:r>
            <a:endParaRPr lang="en-US" sz="1200" b="0" baseline="30000" dirty="0"/>
          </a:p>
          <a:p>
            <a:pPr marL="457200" indent="-457200" algn="l">
              <a:spcAft>
                <a:spcPts val="600"/>
              </a:spcAft>
              <a:buFont typeface="Arial" panose="020B0604020202020204" pitchFamily="34" charset="0"/>
              <a:buChar char="•"/>
            </a:pPr>
            <a:r>
              <a:rPr lang="en-US" sz="3200" b="0" baseline="30000" dirty="0"/>
              <a:t>Physician Services</a:t>
            </a:r>
          </a:p>
          <a:p>
            <a:pPr marL="457200" indent="-457200" algn="l">
              <a:spcAft>
                <a:spcPts val="600"/>
              </a:spcAft>
              <a:buFont typeface="Arial" panose="020B0604020202020204" pitchFamily="34" charset="0"/>
              <a:buChar char="•"/>
            </a:pPr>
            <a:r>
              <a:rPr lang="en-US" sz="3200" b="0" baseline="30000" dirty="0"/>
              <a:t>Outpatient Care</a:t>
            </a:r>
          </a:p>
          <a:p>
            <a:pPr marL="457200" indent="-457200" algn="l">
              <a:spcAft>
                <a:spcPts val="600"/>
              </a:spcAft>
              <a:buFont typeface="Arial" panose="020B0604020202020204" pitchFamily="34" charset="0"/>
              <a:buChar char="•"/>
            </a:pPr>
            <a:r>
              <a:rPr lang="en-US" sz="3200" b="0" baseline="30000" dirty="0"/>
              <a:t>Tests &amp; Supplies</a:t>
            </a:r>
          </a:p>
          <a:p>
            <a:endParaRPr lang="en-US" sz="3200" b="0" baseline="30000" dirty="0"/>
          </a:p>
        </p:txBody>
      </p:sp>
      <p:sp>
        <p:nvSpPr>
          <p:cNvPr id="12" name="TextBox 11">
            <a:extLst>
              <a:ext uri="{FF2B5EF4-FFF2-40B4-BE49-F238E27FC236}">
                <a16:creationId xmlns:a16="http://schemas.microsoft.com/office/drawing/2014/main" id="{66F35B2A-7AAD-4E45-AB02-A29FD3E762BD}"/>
              </a:ext>
            </a:extLst>
          </p:cNvPr>
          <p:cNvSpPr txBox="1"/>
          <p:nvPr/>
        </p:nvSpPr>
        <p:spPr>
          <a:xfrm>
            <a:off x="7603374" y="1126805"/>
            <a:ext cx="1116818" cy="369332"/>
          </a:xfrm>
          <a:prstGeom prst="rect">
            <a:avLst/>
          </a:prstGeom>
          <a:noFill/>
        </p:spPr>
        <p:txBody>
          <a:bodyPr wrap="square" rtlCol="0">
            <a:spAutoFit/>
          </a:bodyPr>
          <a:lstStyle/>
          <a:p>
            <a:pPr algn="ctr"/>
            <a:r>
              <a:rPr lang="en-US" dirty="0"/>
              <a:t>        </a:t>
            </a:r>
          </a:p>
        </p:txBody>
      </p:sp>
      <p:sp>
        <p:nvSpPr>
          <p:cNvPr id="19" name="Text Placeholder 3"/>
          <p:cNvSpPr txBox="1">
            <a:spLocks/>
          </p:cNvSpPr>
          <p:nvPr/>
        </p:nvSpPr>
        <p:spPr>
          <a:xfrm>
            <a:off x="-5091" y="4626864"/>
            <a:ext cx="3561068" cy="336502"/>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800"/>
              </a:lnSpc>
              <a:buNone/>
            </a:pPr>
            <a:r>
              <a:rPr lang="en-US" sz="1000" dirty="0">
                <a:solidFill>
                  <a:schemeClr val="bg1"/>
                </a:solidFill>
                <a:effectLst>
                  <a:outerShdw blurRad="38100" dist="38100" dir="2700000" algn="tl">
                    <a:srgbClr val="000000">
                      <a:alpha val="43137"/>
                    </a:srgbClr>
                  </a:outerShdw>
                </a:effectLst>
              </a:rPr>
              <a:t>Source: Medicare and You book</a:t>
            </a:r>
          </a:p>
          <a:p>
            <a:pPr marL="0" indent="0" algn="ctr">
              <a:lnSpc>
                <a:spcPts val="800"/>
              </a:lnSpc>
              <a:buNone/>
            </a:pPr>
            <a:r>
              <a:rPr lang="en-US" sz="1000" dirty="0">
                <a:solidFill>
                  <a:schemeClr val="bg1"/>
                </a:solidFill>
                <a:effectLst>
                  <a:outerShdw blurRad="38100" dist="38100" dir="2700000" algn="tl">
                    <a:srgbClr val="000000">
                      <a:alpha val="43137"/>
                    </a:srgbClr>
                  </a:outerShdw>
                </a:effectLst>
              </a:rPr>
              <a:t>www.medicare.gov/medicare-and-you/medicare-and-you.html</a:t>
            </a:r>
          </a:p>
        </p:txBody>
      </p:sp>
      <p:graphicFrame>
        <p:nvGraphicFramePr>
          <p:cNvPr id="14" name="Table 7">
            <a:extLst>
              <a:ext uri="{FF2B5EF4-FFF2-40B4-BE49-F238E27FC236}">
                <a16:creationId xmlns:a16="http://schemas.microsoft.com/office/drawing/2014/main" id="{AB617531-0B13-45F0-A942-19CCA4F300B3}"/>
              </a:ext>
            </a:extLst>
          </p:cNvPr>
          <p:cNvGraphicFramePr>
            <a:graphicFrameLocks noGrp="1"/>
          </p:cNvGraphicFramePr>
          <p:nvPr>
            <p:extLst>
              <p:ext uri="{D42A27DB-BD31-4B8C-83A1-F6EECF244321}">
                <p14:modId xmlns:p14="http://schemas.microsoft.com/office/powerpoint/2010/main" val="903469521"/>
              </p:ext>
            </p:extLst>
          </p:nvPr>
        </p:nvGraphicFramePr>
        <p:xfrm>
          <a:off x="3669257" y="54029"/>
          <a:ext cx="5395980" cy="4861257"/>
        </p:xfrm>
        <a:graphic>
          <a:graphicData uri="http://schemas.openxmlformats.org/drawingml/2006/table">
            <a:tbl>
              <a:tblPr firstRow="1" bandRow="1">
                <a:tableStyleId>{F5AB1C69-6EDB-4FF4-983F-18BD219EF322}</a:tableStyleId>
              </a:tblPr>
              <a:tblGrid>
                <a:gridCol w="2698500">
                  <a:extLst>
                    <a:ext uri="{9D8B030D-6E8A-4147-A177-3AD203B41FA5}">
                      <a16:colId xmlns:a16="http://schemas.microsoft.com/office/drawing/2014/main" val="2872744514"/>
                    </a:ext>
                  </a:extLst>
                </a:gridCol>
                <a:gridCol w="2697480">
                  <a:extLst>
                    <a:ext uri="{9D8B030D-6E8A-4147-A177-3AD203B41FA5}">
                      <a16:colId xmlns:a16="http://schemas.microsoft.com/office/drawing/2014/main" val="850423806"/>
                    </a:ext>
                  </a:extLst>
                </a:gridCol>
              </a:tblGrid>
              <a:tr h="462997">
                <a:tc>
                  <a:txBody>
                    <a:bodyPr/>
                    <a:lstStyle/>
                    <a:p>
                      <a:pPr algn="ctr"/>
                      <a:r>
                        <a:rPr lang="en-US" sz="2000" dirty="0">
                          <a:latin typeface="Avenir Next LT Pro" panose="020B0504020202020204" pitchFamily="34" charset="0"/>
                        </a:rPr>
                        <a:t>Covered Services</a:t>
                      </a:r>
                    </a:p>
                  </a:txBody>
                  <a:tcPr anchor="ctr"/>
                </a:tc>
                <a:tc>
                  <a:txBody>
                    <a:bodyPr/>
                    <a:lstStyle/>
                    <a:p>
                      <a:pPr algn="ctr"/>
                      <a:r>
                        <a:rPr lang="en-US" sz="2000" dirty="0">
                          <a:latin typeface="Avenir Next LT Pro" panose="020B0504020202020204" pitchFamily="34" charset="0"/>
                        </a:rPr>
                        <a:t>You Pay</a:t>
                      </a:r>
                    </a:p>
                  </a:txBody>
                  <a:tcPr anchor="ctr"/>
                </a:tc>
                <a:extLst>
                  <a:ext uri="{0D108BD9-81ED-4DB2-BD59-A6C34878D82A}">
                    <a16:rowId xmlns:a16="http://schemas.microsoft.com/office/drawing/2014/main" val="4279053196"/>
                  </a:ext>
                </a:extLst>
              </a:tr>
              <a:tr h="423032">
                <a:tc>
                  <a:txBody>
                    <a:bodyPr/>
                    <a:lstStyle/>
                    <a:p>
                      <a:pPr algn="ctr"/>
                      <a:endParaRPr lang="en-US" sz="2200" b="1" dirty="0">
                        <a:solidFill>
                          <a:srgbClr val="0070C0"/>
                        </a:solidFill>
                        <a:latin typeface="Avenir Next LT Pro" panose="020B0504020202020204" pitchFamily="34" charset="0"/>
                      </a:endParaRPr>
                    </a:p>
                  </a:txBody>
                  <a:tcPr anchor="ctr"/>
                </a:tc>
                <a:tc>
                  <a:txBody>
                    <a:bodyPr/>
                    <a:lstStyle/>
                    <a:p>
                      <a:pPr algn="ctr"/>
                      <a:endParaRPr lang="en-US" sz="1600" b="1" dirty="0">
                        <a:solidFill>
                          <a:srgbClr val="0070C0"/>
                        </a:solidFill>
                        <a:latin typeface="Avenir Next LT Pro" panose="020B0504020202020204" pitchFamily="34" charset="0"/>
                      </a:endParaRPr>
                    </a:p>
                  </a:txBody>
                  <a:tcPr anchor="ctr"/>
                </a:tc>
                <a:extLst>
                  <a:ext uri="{0D108BD9-81ED-4DB2-BD59-A6C34878D82A}">
                    <a16:rowId xmlns:a16="http://schemas.microsoft.com/office/drawing/2014/main" val="1810376502"/>
                  </a:ext>
                </a:extLst>
              </a:tr>
              <a:tr h="405380">
                <a:tc>
                  <a:txBody>
                    <a:bodyPr/>
                    <a:lstStyle/>
                    <a:p>
                      <a:pPr algn="ctr"/>
                      <a:r>
                        <a:rPr lang="en-US" sz="2000" b="1" dirty="0">
                          <a:solidFill>
                            <a:srgbClr val="0070C0"/>
                          </a:solidFill>
                          <a:latin typeface="Avenir Next LT Pro" panose="020B0504020202020204" pitchFamily="34" charset="0"/>
                        </a:rPr>
                        <a:t>Medical Expenses</a:t>
                      </a:r>
                    </a:p>
                  </a:txBody>
                  <a:tcPr anchor="ctr">
                    <a:solidFill>
                      <a:schemeClr val="bg1">
                        <a:lumMod val="95000"/>
                      </a:schemeClr>
                    </a:solidFill>
                  </a:tcPr>
                </a:tc>
                <a:tc>
                  <a:txBody>
                    <a:bodyPr/>
                    <a:lstStyle/>
                    <a:p>
                      <a:pPr algn="ctr"/>
                      <a:r>
                        <a:rPr lang="en-US" sz="2000" b="1" dirty="0">
                          <a:solidFill>
                            <a:srgbClr val="0070C0"/>
                          </a:solidFill>
                          <a:latin typeface="Avenir Next LT Pro" panose="020B0504020202020204" pitchFamily="34" charset="0"/>
                        </a:rPr>
                        <a:t>20%</a:t>
                      </a:r>
                    </a:p>
                  </a:txBody>
                  <a:tcPr anchor="ctr">
                    <a:solidFill>
                      <a:schemeClr val="bg1">
                        <a:lumMod val="95000"/>
                      </a:schemeClr>
                    </a:solidFill>
                  </a:tcPr>
                </a:tc>
                <a:extLst>
                  <a:ext uri="{0D108BD9-81ED-4DB2-BD59-A6C34878D82A}">
                    <a16:rowId xmlns:a16="http://schemas.microsoft.com/office/drawing/2014/main" val="4286293219"/>
                  </a:ext>
                </a:extLst>
              </a:tr>
              <a:tr h="694982">
                <a:tc>
                  <a:txBody>
                    <a:bodyPr/>
                    <a:lstStyle/>
                    <a:p>
                      <a:pPr algn="ctr"/>
                      <a:r>
                        <a:rPr lang="en-US" sz="2000" b="1" dirty="0">
                          <a:solidFill>
                            <a:srgbClr val="0070C0"/>
                          </a:solidFill>
                          <a:latin typeface="Avenir Next LT Pro" panose="020B0504020202020204" pitchFamily="34" charset="0"/>
                        </a:rPr>
                        <a:t>Outpatient Hospital Services</a:t>
                      </a:r>
                    </a:p>
                  </a:txBody>
                  <a:tcPr anchor="ctr">
                    <a:solidFill>
                      <a:schemeClr val="accent2">
                        <a:lumMod val="20000"/>
                        <a:lumOff val="80000"/>
                      </a:schemeClr>
                    </a:solidFill>
                  </a:tcPr>
                </a:tc>
                <a:tc>
                  <a:txBody>
                    <a:bodyPr/>
                    <a:lstStyle/>
                    <a:p>
                      <a:pPr algn="ctr"/>
                      <a:r>
                        <a:rPr lang="en-US" sz="2000" b="1" dirty="0">
                          <a:solidFill>
                            <a:srgbClr val="0070C0"/>
                          </a:solidFill>
                          <a:latin typeface="Avenir Next LT Pro" panose="020B0504020202020204" pitchFamily="34" charset="0"/>
                        </a:rPr>
                        <a:t>20% or more</a:t>
                      </a:r>
                    </a:p>
                    <a:p>
                      <a:pPr algn="ctr"/>
                      <a:r>
                        <a:rPr lang="en-US" sz="1400" b="1" dirty="0">
                          <a:solidFill>
                            <a:srgbClr val="0070C0"/>
                          </a:solidFill>
                          <a:latin typeface="Avenir Next LT Pro" panose="020B0504020202020204" pitchFamily="34" charset="0"/>
                        </a:rPr>
                        <a:t>+ Additional Hospital Costs</a:t>
                      </a:r>
                    </a:p>
                  </a:txBody>
                  <a:tcPr anchor="ctr">
                    <a:solidFill>
                      <a:schemeClr val="accent2">
                        <a:lumMod val="20000"/>
                        <a:lumOff val="80000"/>
                      </a:schemeClr>
                    </a:solidFill>
                  </a:tcPr>
                </a:tc>
                <a:extLst>
                  <a:ext uri="{0D108BD9-81ED-4DB2-BD59-A6C34878D82A}">
                    <a16:rowId xmlns:a16="http://schemas.microsoft.com/office/drawing/2014/main" val="716095516"/>
                  </a:ext>
                </a:extLst>
              </a:tr>
              <a:tr h="694982">
                <a:tc>
                  <a:txBody>
                    <a:bodyPr/>
                    <a:lstStyle/>
                    <a:p>
                      <a:pPr algn="ctr"/>
                      <a:r>
                        <a:rPr lang="en-US" sz="2000" b="1" dirty="0">
                          <a:solidFill>
                            <a:srgbClr val="0070C0"/>
                          </a:solidFill>
                          <a:latin typeface="Avenir Next LT Pro" panose="020B0504020202020204" pitchFamily="34" charset="0"/>
                        </a:rPr>
                        <a:t>Excess Doctor Charges</a:t>
                      </a:r>
                    </a:p>
                  </a:txBody>
                  <a:tcPr anchor="ctr">
                    <a:solidFill>
                      <a:schemeClr val="bg1">
                        <a:lumMod val="95000"/>
                      </a:schemeClr>
                    </a:solidFill>
                  </a:tcPr>
                </a:tc>
                <a:tc>
                  <a:txBody>
                    <a:bodyPr/>
                    <a:lstStyle/>
                    <a:p>
                      <a:pPr algn="ctr"/>
                      <a:r>
                        <a:rPr lang="en-US" sz="2000" b="1" dirty="0">
                          <a:solidFill>
                            <a:srgbClr val="0070C0"/>
                          </a:solidFill>
                          <a:latin typeface="Avenir Next LT Pro" panose="020B0504020202020204" pitchFamily="34" charset="0"/>
                        </a:rPr>
                        <a:t>All COSTS</a:t>
                      </a:r>
                    </a:p>
                  </a:txBody>
                  <a:tcPr anchor="ctr">
                    <a:solidFill>
                      <a:schemeClr val="bg1">
                        <a:lumMod val="95000"/>
                      </a:schemeClr>
                    </a:solidFill>
                  </a:tcPr>
                </a:tc>
                <a:extLst>
                  <a:ext uri="{0D108BD9-81ED-4DB2-BD59-A6C34878D82A}">
                    <a16:rowId xmlns:a16="http://schemas.microsoft.com/office/drawing/2014/main" val="929688134"/>
                  </a:ext>
                </a:extLst>
              </a:tr>
              <a:tr h="392816">
                <a:tc>
                  <a:txBody>
                    <a:bodyPr/>
                    <a:lstStyle/>
                    <a:p>
                      <a:pPr algn="ctr"/>
                      <a:r>
                        <a:rPr lang="en-US" sz="2000" b="1" dirty="0">
                          <a:solidFill>
                            <a:srgbClr val="0070C0"/>
                          </a:solidFill>
                          <a:latin typeface="Avenir Next LT Pro" panose="020B0504020202020204" pitchFamily="34" charset="0"/>
                        </a:rPr>
                        <a:t>Clinical Lab Services</a:t>
                      </a:r>
                    </a:p>
                  </a:txBody>
                  <a:tcPr anchor="ctr">
                    <a:solidFill>
                      <a:schemeClr val="accent2">
                        <a:lumMod val="20000"/>
                        <a:lumOff val="80000"/>
                      </a:schemeClr>
                    </a:solidFill>
                  </a:tcPr>
                </a:tc>
                <a:tc>
                  <a:txBody>
                    <a:bodyPr/>
                    <a:lstStyle/>
                    <a:p>
                      <a:pPr algn="ctr"/>
                      <a:r>
                        <a:rPr lang="en-US" sz="2000" b="1" dirty="0">
                          <a:solidFill>
                            <a:srgbClr val="0070C0"/>
                          </a:solidFill>
                          <a:latin typeface="Avenir Next LT Pro" panose="020B0504020202020204" pitchFamily="34" charset="0"/>
                        </a:rPr>
                        <a:t>$0</a:t>
                      </a:r>
                    </a:p>
                  </a:txBody>
                  <a:tcPr anchor="ctr">
                    <a:solidFill>
                      <a:schemeClr val="accent2">
                        <a:lumMod val="20000"/>
                        <a:lumOff val="80000"/>
                      </a:schemeClr>
                    </a:solidFill>
                  </a:tcPr>
                </a:tc>
                <a:extLst>
                  <a:ext uri="{0D108BD9-81ED-4DB2-BD59-A6C34878D82A}">
                    <a16:rowId xmlns:a16="http://schemas.microsoft.com/office/drawing/2014/main" val="4137630399"/>
                  </a:ext>
                </a:extLst>
              </a:tr>
              <a:tr h="392816">
                <a:tc rowSpan="2">
                  <a:txBody>
                    <a:bodyPr/>
                    <a:lstStyle/>
                    <a:p>
                      <a:pPr algn="ctr"/>
                      <a:r>
                        <a:rPr lang="en-US" sz="2000" b="1" dirty="0">
                          <a:solidFill>
                            <a:srgbClr val="0070C0"/>
                          </a:solidFill>
                          <a:latin typeface="Avenir Next LT Pro" panose="020B0504020202020204" pitchFamily="34" charset="0"/>
                        </a:rPr>
                        <a:t>Home Healthcare</a:t>
                      </a:r>
                    </a:p>
                  </a:txBody>
                  <a:tcPr anchor="ctr">
                    <a:solidFill>
                      <a:schemeClr val="bg1">
                        <a:lumMod val="95000"/>
                      </a:schemeClr>
                    </a:solidFill>
                  </a:tcPr>
                </a:tc>
                <a:tc>
                  <a:txBody>
                    <a:bodyPr/>
                    <a:lstStyle/>
                    <a:p>
                      <a:pPr algn="ctr"/>
                      <a:r>
                        <a:rPr lang="en-US" sz="2000" b="1" dirty="0">
                          <a:solidFill>
                            <a:srgbClr val="0070C0"/>
                          </a:solidFill>
                          <a:latin typeface="Avenir Next LT Pro" panose="020B0504020202020204" pitchFamily="34" charset="0"/>
                        </a:rPr>
                        <a:t>Nothing for Care</a:t>
                      </a:r>
                    </a:p>
                  </a:txBody>
                  <a:tcPr anchor="ctr">
                    <a:solidFill>
                      <a:schemeClr val="bg1">
                        <a:lumMod val="95000"/>
                      </a:schemeClr>
                    </a:solidFill>
                  </a:tcPr>
                </a:tc>
                <a:extLst>
                  <a:ext uri="{0D108BD9-81ED-4DB2-BD59-A6C34878D82A}">
                    <a16:rowId xmlns:a16="http://schemas.microsoft.com/office/drawing/2014/main" val="3370292891"/>
                  </a:ext>
                </a:extLst>
              </a:tr>
              <a:tr h="574115">
                <a:tc vMerge="1">
                  <a:txBody>
                    <a:bodyPr/>
                    <a:lstStyle/>
                    <a:p>
                      <a:pPr algn="ctr"/>
                      <a:endParaRPr lang="en-US" sz="2000" b="1" dirty="0">
                        <a:solidFill>
                          <a:srgbClr val="0070C0"/>
                        </a:solidFill>
                        <a:latin typeface="Avenir Next LT Pro" panose="020B0504020202020204" pitchFamily="34" charset="0"/>
                      </a:endParaRPr>
                    </a:p>
                  </a:txBody>
                  <a:tcPr anchor="ctr"/>
                </a:tc>
                <a:tc>
                  <a:txBody>
                    <a:bodyPr/>
                    <a:lstStyle/>
                    <a:p>
                      <a:pPr algn="ctr"/>
                      <a:r>
                        <a:rPr lang="en-US" sz="2000" b="1" dirty="0">
                          <a:solidFill>
                            <a:srgbClr val="0070C0"/>
                          </a:solidFill>
                          <a:latin typeface="Avenir Next LT Pro" panose="020B0504020202020204" pitchFamily="34" charset="0"/>
                        </a:rPr>
                        <a:t>20% </a:t>
                      </a:r>
                    </a:p>
                    <a:p>
                      <a:pPr algn="ctr"/>
                      <a:r>
                        <a:rPr lang="en-US" sz="1200" b="1" dirty="0">
                          <a:solidFill>
                            <a:srgbClr val="0070C0"/>
                          </a:solidFill>
                          <a:latin typeface="Avenir Next LT Pro" panose="020B0504020202020204" pitchFamily="34" charset="0"/>
                        </a:rPr>
                        <a:t>For Durable Medical Equipment</a:t>
                      </a:r>
                    </a:p>
                  </a:txBody>
                  <a:tcPr anchor="ctr">
                    <a:solidFill>
                      <a:schemeClr val="bg1">
                        <a:lumMod val="95000"/>
                      </a:schemeClr>
                    </a:solidFill>
                  </a:tcPr>
                </a:tc>
                <a:extLst>
                  <a:ext uri="{0D108BD9-81ED-4DB2-BD59-A6C34878D82A}">
                    <a16:rowId xmlns:a16="http://schemas.microsoft.com/office/drawing/2014/main" val="1461765086"/>
                  </a:ext>
                </a:extLst>
              </a:tr>
              <a:tr h="392816">
                <a:tc rowSpan="2">
                  <a:txBody>
                    <a:bodyPr/>
                    <a:lstStyle/>
                    <a:p>
                      <a:pPr algn="ctr"/>
                      <a:r>
                        <a:rPr lang="en-US" sz="2000" b="1" dirty="0">
                          <a:solidFill>
                            <a:srgbClr val="0070C0"/>
                          </a:solidFill>
                          <a:latin typeface="Avenir Next LT Pro" panose="020B0504020202020204" pitchFamily="34" charset="0"/>
                        </a:rPr>
                        <a:t>Blood</a:t>
                      </a:r>
                    </a:p>
                  </a:txBody>
                  <a:tcPr anchor="ctr">
                    <a:solidFill>
                      <a:schemeClr val="accent2">
                        <a:lumMod val="20000"/>
                        <a:lumOff val="80000"/>
                      </a:schemeClr>
                    </a:solidFill>
                  </a:tcPr>
                </a:tc>
                <a:tc>
                  <a:txBody>
                    <a:bodyPr/>
                    <a:lstStyle/>
                    <a:p>
                      <a:pPr algn="ctr"/>
                      <a:r>
                        <a:rPr lang="en-US" sz="2000" b="1" dirty="0">
                          <a:solidFill>
                            <a:srgbClr val="0070C0"/>
                          </a:solidFill>
                          <a:latin typeface="Avenir Next LT Pro" panose="020B0504020202020204" pitchFamily="34" charset="0"/>
                        </a:rPr>
                        <a:t>100% pints 1 - 3</a:t>
                      </a:r>
                    </a:p>
                  </a:txBody>
                  <a:tcPr anchor="ctr">
                    <a:solidFill>
                      <a:schemeClr val="accent2">
                        <a:lumMod val="20000"/>
                        <a:lumOff val="80000"/>
                      </a:schemeClr>
                    </a:solidFill>
                  </a:tcPr>
                </a:tc>
                <a:extLst>
                  <a:ext uri="{0D108BD9-81ED-4DB2-BD59-A6C34878D82A}">
                    <a16:rowId xmlns:a16="http://schemas.microsoft.com/office/drawing/2014/main" val="1369577552"/>
                  </a:ext>
                </a:extLst>
              </a:tr>
              <a:tr h="392816">
                <a:tc vMerge="1">
                  <a:txBody>
                    <a:bodyPr/>
                    <a:lstStyle/>
                    <a:p>
                      <a:pPr algn="ctr"/>
                      <a:endParaRPr lang="en-US" sz="2000" b="1" dirty="0">
                        <a:solidFill>
                          <a:srgbClr val="0070C0"/>
                        </a:solidFill>
                        <a:latin typeface="Avenir Next LT Pro" panose="020B0504020202020204" pitchFamily="34" charset="0"/>
                      </a:endParaRPr>
                    </a:p>
                  </a:txBody>
                  <a:tcPr anchor="ctr"/>
                </a:tc>
                <a:tc>
                  <a:txBody>
                    <a:bodyPr/>
                    <a:lstStyle/>
                    <a:p>
                      <a:pPr algn="ctr"/>
                      <a:r>
                        <a:rPr lang="en-US" sz="2000" b="1" dirty="0">
                          <a:solidFill>
                            <a:srgbClr val="0070C0"/>
                          </a:solidFill>
                          <a:latin typeface="Avenir Next LT Pro" panose="020B0504020202020204" pitchFamily="34" charset="0"/>
                        </a:rPr>
                        <a:t>20% pints 3+</a:t>
                      </a:r>
                    </a:p>
                  </a:txBody>
                  <a:tcPr anchor="ctr">
                    <a:solidFill>
                      <a:schemeClr val="accent2">
                        <a:lumMod val="20000"/>
                        <a:lumOff val="80000"/>
                      </a:schemeClr>
                    </a:solidFill>
                  </a:tcPr>
                </a:tc>
                <a:extLst>
                  <a:ext uri="{0D108BD9-81ED-4DB2-BD59-A6C34878D82A}">
                    <a16:rowId xmlns:a16="http://schemas.microsoft.com/office/drawing/2014/main" val="1931894261"/>
                  </a:ext>
                </a:extLst>
              </a:tr>
            </a:tbl>
          </a:graphicData>
        </a:graphic>
      </p:graphicFrame>
      <p:graphicFrame>
        <p:nvGraphicFramePr>
          <p:cNvPr id="6" name="Table 7">
            <a:extLst>
              <a:ext uri="{FF2B5EF4-FFF2-40B4-BE49-F238E27FC236}">
                <a16:creationId xmlns:a16="http://schemas.microsoft.com/office/drawing/2014/main" id="{A3545060-E621-4454-A7C6-0696B1FBC878}"/>
              </a:ext>
            </a:extLst>
          </p:cNvPr>
          <p:cNvGraphicFramePr>
            <a:graphicFrameLocks noGrp="1"/>
          </p:cNvGraphicFramePr>
          <p:nvPr>
            <p:extLst>
              <p:ext uri="{D42A27DB-BD31-4B8C-83A1-F6EECF244321}">
                <p14:modId xmlns:p14="http://schemas.microsoft.com/office/powerpoint/2010/main" val="1975047666"/>
              </p:ext>
            </p:extLst>
          </p:nvPr>
        </p:nvGraphicFramePr>
        <p:xfrm>
          <a:off x="3674349" y="538164"/>
          <a:ext cx="5390888" cy="414336"/>
        </p:xfrm>
        <a:graphic>
          <a:graphicData uri="http://schemas.openxmlformats.org/drawingml/2006/table">
            <a:tbl>
              <a:tblPr firstRow="1" bandRow="1">
                <a:tableStyleId>{F5AB1C69-6EDB-4FF4-983F-18BD219EF322}</a:tableStyleId>
              </a:tblPr>
              <a:tblGrid>
                <a:gridCol w="2693694">
                  <a:extLst>
                    <a:ext uri="{9D8B030D-6E8A-4147-A177-3AD203B41FA5}">
                      <a16:colId xmlns:a16="http://schemas.microsoft.com/office/drawing/2014/main" val="2872744514"/>
                    </a:ext>
                  </a:extLst>
                </a:gridCol>
                <a:gridCol w="2697194">
                  <a:extLst>
                    <a:ext uri="{9D8B030D-6E8A-4147-A177-3AD203B41FA5}">
                      <a16:colId xmlns:a16="http://schemas.microsoft.com/office/drawing/2014/main" val="850423806"/>
                    </a:ext>
                  </a:extLst>
                </a:gridCol>
              </a:tblGrid>
              <a:tr h="414336">
                <a:tc>
                  <a:txBody>
                    <a:bodyPr/>
                    <a:lstStyle/>
                    <a:p>
                      <a:pPr algn="ctr"/>
                      <a:r>
                        <a:rPr lang="en-US" sz="2000" dirty="0">
                          <a:latin typeface="Avenir Next LT Pro" panose="020B0504020202020204" pitchFamily="34" charset="0"/>
                        </a:rPr>
                        <a:t>Part B Deductible</a:t>
                      </a:r>
                    </a:p>
                  </a:txBody>
                  <a:tcPr anchor="ctr">
                    <a:solidFill>
                      <a:srgbClr val="AA0000"/>
                    </a:solidFill>
                  </a:tcPr>
                </a:tc>
                <a:tc>
                  <a:txBody>
                    <a:bodyPr/>
                    <a:lstStyle/>
                    <a:p>
                      <a:pPr algn="ctr"/>
                      <a:r>
                        <a:rPr lang="en-US" sz="2000" dirty="0">
                          <a:latin typeface="Avenir Next LT Pro" panose="020B0504020202020204" pitchFamily="34" charset="0"/>
                        </a:rPr>
                        <a:t>$226</a:t>
                      </a:r>
                      <a:r>
                        <a:rPr lang="en-US" sz="1200" dirty="0">
                          <a:latin typeface="Avenir Next LT Pro" panose="020B0504020202020204" pitchFamily="34" charset="0"/>
                        </a:rPr>
                        <a:t>/annual</a:t>
                      </a:r>
                    </a:p>
                  </a:txBody>
                  <a:tcPr anchor="ctr">
                    <a:solidFill>
                      <a:srgbClr val="AA0000"/>
                    </a:solidFill>
                  </a:tcPr>
                </a:tc>
                <a:extLst>
                  <a:ext uri="{0D108BD9-81ED-4DB2-BD59-A6C34878D82A}">
                    <a16:rowId xmlns:a16="http://schemas.microsoft.com/office/drawing/2014/main" val="4279053196"/>
                  </a:ext>
                </a:extLst>
              </a:tr>
            </a:tbl>
          </a:graphicData>
        </a:graphic>
      </p:graphicFrame>
      <p:sp>
        <p:nvSpPr>
          <p:cNvPr id="18" name="Text Placeholder 3">
            <a:extLst>
              <a:ext uri="{FF2B5EF4-FFF2-40B4-BE49-F238E27FC236}">
                <a16:creationId xmlns:a16="http://schemas.microsoft.com/office/drawing/2014/main" id="{547D4251-5149-4F4B-BEBB-28E3BE97E03C}"/>
              </a:ext>
            </a:extLst>
          </p:cNvPr>
          <p:cNvSpPr txBox="1">
            <a:spLocks/>
          </p:cNvSpPr>
          <p:nvPr/>
        </p:nvSpPr>
        <p:spPr>
          <a:xfrm>
            <a:off x="5091" y="3900144"/>
            <a:ext cx="3561068" cy="733534"/>
          </a:xfrm>
          <a:prstGeom prst="rect">
            <a:avLst/>
          </a:prstGeom>
        </p:spPr>
        <p:txBody>
          <a:bodyPr vert="horz" wrap="square" lIns="91440" tIns="45720" rIns="91440" bIns="45720" rtlCol="0" anchor="b" anchorCtr="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500" b="1" baseline="30000" dirty="0">
                <a:solidFill>
                  <a:schemeClr val="bg1"/>
                </a:solidFill>
                <a:latin typeface="Avenir Next LT Pro" panose="020B0504020202020204" pitchFamily="34" charset="0"/>
              </a:rPr>
              <a:t>For 2023, most Part B premiums start at $164.90/month</a:t>
            </a:r>
            <a:endParaRPr lang="en-US" sz="2500" b="1"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Tree>
    <p:extLst>
      <p:ext uri="{BB962C8B-B14F-4D97-AF65-F5344CB8AC3E}">
        <p14:creationId xmlns:p14="http://schemas.microsoft.com/office/powerpoint/2010/main" val="166930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barn(inVertical)">
                                      <p:cBhvr>
                                        <p:cTn id="9" dur="500"/>
                                        <p:tgtEl>
                                          <p:spTgt spid="1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additive="base">
                                        <p:cTn id="2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additive="base">
                                        <p:cTn id="2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 calcmode="lin" valueType="num">
                                      <p:cBhvr additive="base">
                                        <p:cTn id="3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95213" y="674709"/>
            <a:ext cx="8153574" cy="831273"/>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2800" b="1" i="0" kern="1200">
                <a:solidFill>
                  <a:schemeClr val="bg1"/>
                </a:solidFill>
                <a:effectLst>
                  <a:outerShdw blurRad="38100" dist="38100" dir="2700000" algn="tl">
                    <a:srgbClr val="000000">
                      <a:alpha val="43137"/>
                    </a:srgbClr>
                  </a:outerShdw>
                </a:effectLst>
                <a:latin typeface="+mj-lt"/>
                <a:ea typeface="Myriad Pro Condensed" charset="0"/>
                <a:cs typeface="Myriad Pro Condensed" charset="0"/>
              </a:defRPr>
            </a:lvl1pPr>
          </a:lstStyle>
          <a:p>
            <a:pPr>
              <a:spcBef>
                <a:spcPts val="2400"/>
              </a:spcBef>
              <a:spcAft>
                <a:spcPts val="2400"/>
              </a:spcAft>
            </a:pPr>
            <a:r>
              <a:rPr lang="en-US" sz="3200" dirty="0">
                <a:solidFill>
                  <a:srgbClr val="00B050"/>
                </a:solidFill>
              </a:rPr>
              <a:t>NATIONWIDE COVERAGE</a:t>
            </a:r>
          </a:p>
        </p:txBody>
      </p:sp>
      <p:sp>
        <p:nvSpPr>
          <p:cNvPr id="6" name="Title 1"/>
          <p:cNvSpPr>
            <a:spLocks noGrp="1"/>
          </p:cNvSpPr>
          <p:nvPr>
            <p:ph type="title"/>
          </p:nvPr>
        </p:nvSpPr>
        <p:spPr>
          <a:xfrm>
            <a:off x="0" y="57150"/>
            <a:ext cx="9144000" cy="569921"/>
          </a:xfrm>
        </p:spPr>
        <p:txBody>
          <a:bodyPr>
            <a:noAutofit/>
          </a:bodyPr>
          <a:lstStyle/>
          <a:p>
            <a:pPr>
              <a:lnSpc>
                <a:spcPts val="2100"/>
              </a:lnSpc>
            </a:pPr>
            <a:r>
              <a:rPr lang="en-US" sz="2200" dirty="0"/>
              <a:t>PART A &amp; B: FREEDOM TO CHOOSE PROVIDERS! NO NETWORKS!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063" y="984147"/>
            <a:ext cx="6345140" cy="4230092"/>
          </a:xfrm>
          <a:prstGeom prst="rect">
            <a:avLst/>
          </a:prstGeom>
        </p:spPr>
      </p:pic>
    </p:spTree>
    <p:extLst>
      <p:ext uri="{BB962C8B-B14F-4D97-AF65-F5344CB8AC3E}">
        <p14:creationId xmlns:p14="http://schemas.microsoft.com/office/powerpoint/2010/main" val="1398454460"/>
      </p:ext>
    </p:extLst>
  </p:cSld>
  <p:clrMapOvr>
    <a:masterClrMapping/>
  </p:clrMapOvr>
</p:sld>
</file>

<file path=ppt/theme/theme1.xml><?xml version="1.0" encoding="utf-8"?>
<a:theme xmlns:a="http://schemas.openxmlformats.org/drawingml/2006/main" name="Office Theme">
  <a:themeElements>
    <a:clrScheme name="GLobe Life 1">
      <a:dk1>
        <a:sysClr val="windowText" lastClr="000000"/>
      </a:dk1>
      <a:lt1>
        <a:sysClr val="window" lastClr="FFFFFF"/>
      </a:lt1>
      <a:dk2>
        <a:srgbClr val="00558C"/>
      </a:dk2>
      <a:lt2>
        <a:srgbClr val="F0F0F0"/>
      </a:lt2>
      <a:accent1>
        <a:srgbClr val="319B42"/>
      </a:accent1>
      <a:accent2>
        <a:srgbClr val="474C55"/>
      </a:accent2>
      <a:accent3>
        <a:srgbClr val="47B3AF"/>
      </a:accent3>
      <a:accent4>
        <a:srgbClr val="FED141"/>
      </a:accent4>
      <a:accent5>
        <a:srgbClr val="B25261"/>
      </a:accent5>
      <a:accent6>
        <a:srgbClr val="ED722F"/>
      </a:accent6>
      <a:hlink>
        <a:srgbClr val="5582B7"/>
      </a:hlink>
      <a:folHlink>
        <a:srgbClr val="AAC1D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24982</TotalTime>
  <Words>2496</Words>
  <Application>Microsoft Office PowerPoint</Application>
  <PresentationFormat>On-screen Show (16:9)</PresentationFormat>
  <Paragraphs>335</Paragraphs>
  <Slides>24</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 Black</vt:lpstr>
      <vt:lpstr>Rubik</vt:lpstr>
      <vt:lpstr>Avenir Next LT Pro</vt:lpstr>
      <vt:lpstr>Avenir Next LT Pro Light</vt:lpstr>
      <vt:lpstr>Calibri</vt:lpstr>
      <vt:lpstr>Wingdings</vt:lpstr>
      <vt:lpstr>Arial</vt:lpstr>
      <vt:lpstr>Avenir Next LT Pro Demi</vt:lpstr>
      <vt:lpstr>Office Theme</vt:lpstr>
      <vt:lpstr>PowerPoint Presentation</vt:lpstr>
      <vt:lpstr>AGENT/PRODUCER NAME</vt:lpstr>
      <vt:lpstr>UNDERSTANDING MEDICARE AND YOUR CHOICES</vt:lpstr>
      <vt:lpstr>WHAT IS MEDICARE?</vt:lpstr>
      <vt:lpstr>MEDICARE FACTS</vt:lpstr>
      <vt:lpstr>THE 4 PARTS OF MEDICARE &amp; MEDIGAP</vt:lpstr>
      <vt:lpstr>MEDICARE PART A</vt:lpstr>
      <vt:lpstr>MEDICARE PART B</vt:lpstr>
      <vt:lpstr>PART A &amp; B: FREEDOM TO CHOOSE PROVIDERS! NO NETWORKS!</vt:lpstr>
      <vt:lpstr>WHY IS NATIONWIDE COVERAGE IMPORTANT?</vt:lpstr>
      <vt:lpstr>PREMIUM FREE PART A INITIAL ENROLLMENT PERIOD</vt:lpstr>
      <vt:lpstr>PREMIUM PART A &amp; PART B INITIAL ENROLLMENT PERIOD</vt:lpstr>
      <vt:lpstr>HOW TO ENROLL IN ORIGINAL MEDICARE PARTS A &amp; B</vt:lpstr>
      <vt:lpstr>POTENTIAL A &amp; B COSTS AT A GLANCE</vt:lpstr>
      <vt:lpstr>2 MAIN WAYS TO HELP COVER MEDICARE COVERAGE GAPS</vt:lpstr>
      <vt:lpstr>PART C &amp; MEDIGAP SIDE-BY-SIDE</vt:lpstr>
      <vt:lpstr>PRESCRIPTION DRUG PLANS</vt:lpstr>
      <vt:lpstr>Original Medicare Late Enrollment Penalties</vt:lpstr>
      <vt:lpstr>WHO IS ELIGIBLE TO DELAY A &amp; B ENROLLMENT?</vt:lpstr>
      <vt:lpstr>ELIGIBLE TO DELAY A &amp; B ENROLLMENT?</vt:lpstr>
      <vt:lpstr>IMPORTANT QUESTIONS TO ASK YOURSELF IN CHOOSING YOUR MEDICARE OPTIONS: </vt:lpstr>
      <vt:lpstr>QUICK RECAP</vt:lpstr>
      <vt:lpstr>No Cost Assistance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North</dc:creator>
  <cp:lastModifiedBy>Morgan North</cp:lastModifiedBy>
  <cp:revision>613</cp:revision>
  <cp:lastPrinted>2022-04-29T19:03:02Z</cp:lastPrinted>
  <dcterms:created xsi:type="dcterms:W3CDTF">2016-11-14T17:15:23Z</dcterms:created>
  <dcterms:modified xsi:type="dcterms:W3CDTF">2023-07-20T18:52:46Z</dcterms:modified>
</cp:coreProperties>
</file>