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3" r:id="rId20"/>
    <p:sldId id="27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72714" autoAdjust="0"/>
  </p:normalViewPr>
  <p:slideViewPr>
    <p:cSldViewPr>
      <p:cViewPr varScale="1">
        <p:scale>
          <a:sx n="31" d="100"/>
          <a:sy n="31" d="100"/>
        </p:scale>
        <p:origin x="142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19144-998E-4B69-9A4D-5F6F502CFD2F}" type="datetimeFigureOut">
              <a:rPr lang="en-US" smtClean="0"/>
              <a:t>7/5/2023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6BAF1D-9B7C-483B-B0D5-23B2F0A54522}" type="slidenum">
              <a:rPr lang="en-US" smtClean="0"/>
              <a:t>‹#›</a:t>
            </a:fld>
            <a:endParaRPr lang="en-US"/>
          </a:p>
        </p:txBody>
      </p:sp>
    </p:spTree>
    <p:extLst>
      <p:ext uri="{BB962C8B-B14F-4D97-AF65-F5344CB8AC3E}">
        <p14:creationId xmlns:p14="http://schemas.microsoft.com/office/powerpoint/2010/main" val="352375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Introduce</a:t>
            </a:r>
            <a:r>
              <a:rPr lang="en-US" altLang="en-US" baseline="0" dirty="0" smtClean="0"/>
              <a:t> yourself.  </a:t>
            </a:r>
          </a:p>
          <a:p>
            <a:r>
              <a:rPr lang="en-US" altLang="en-US" baseline="0" dirty="0" smtClean="0"/>
              <a:t>Just a reminder, this event is only for educational purposes.  No plan-specific benefits or details will be shared.</a:t>
            </a:r>
          </a:p>
          <a:p>
            <a:r>
              <a:rPr lang="en-US" altLang="en-US" dirty="0" smtClean="0"/>
              <a:t>Medicare is an insurance program not unlike your employer group coverage or your private health policy.  It helps pay for covered health issues and like most private policies Medicare is a shared expense plan.  You can elect to purchase additional insurance to cover some of the costs that Medicare doesn’t or leave Medicare and have private carriers provide Medicare Advantage Plans.</a:t>
            </a:r>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a:t>
            </a:fld>
            <a:endParaRPr lang="en-US"/>
          </a:p>
        </p:txBody>
      </p:sp>
    </p:spTree>
    <p:extLst>
      <p:ext uri="{BB962C8B-B14F-4D97-AF65-F5344CB8AC3E}">
        <p14:creationId xmlns:p14="http://schemas.microsoft.com/office/powerpoint/2010/main" val="200695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 can enroll in Part A</a:t>
            </a:r>
            <a:r>
              <a:rPr lang="en-US" baseline="0" dirty="0" smtClean="0"/>
              <a:t> but </a:t>
            </a:r>
            <a:r>
              <a:rPr lang="en-US" dirty="0" smtClean="0"/>
              <a:t>delay Medicare Part B</a:t>
            </a:r>
            <a:r>
              <a:rPr lang="en-US" baseline="0" dirty="0" smtClean="0"/>
              <a:t> under certain circumstances. For as long as you are covered beyond age 65 by group health insurance provided by an employer for whom either you or your spouse still actively works, and that employer has 20 or more employees, you can delay Part </a:t>
            </a:r>
            <a:r>
              <a:rPr lang="en-US" baseline="0" smtClean="0"/>
              <a:t>B enrollment.  </a:t>
            </a:r>
            <a:endParaRPr lang="en-US" baseline="0" dirty="0" smtClean="0"/>
          </a:p>
        </p:txBody>
      </p:sp>
      <p:sp>
        <p:nvSpPr>
          <p:cNvPr id="4" name="Slide Number Placeholder 3"/>
          <p:cNvSpPr>
            <a:spLocks noGrp="1"/>
          </p:cNvSpPr>
          <p:nvPr>
            <p:ph type="sldNum" sz="quarter" idx="10"/>
          </p:nvPr>
        </p:nvSpPr>
        <p:spPr/>
        <p:txBody>
          <a:bodyPr/>
          <a:lstStyle/>
          <a:p>
            <a:fld id="{E76BAF1D-9B7C-483B-B0D5-23B2F0A54522}" type="slidenum">
              <a:rPr lang="en-US" smtClean="0"/>
              <a:t>10</a:t>
            </a:fld>
            <a:endParaRPr lang="en-US"/>
          </a:p>
        </p:txBody>
      </p:sp>
    </p:spTree>
    <p:extLst>
      <p:ext uri="{BB962C8B-B14F-4D97-AF65-F5344CB8AC3E}">
        <p14:creationId xmlns:p14="http://schemas.microsoft.com/office/powerpoint/2010/main" val="70080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 you enroll in Part A, Parts A &amp; B, Medicare Advantage or even a Medicare Supplement plan or do you continue with employer group health coverage or possibly union coverage?  Note:  You may also have the option of retiree coverage for health care after you retire but it does not count as creditable coverage for delaying enrollment into Medicare Part B, and neither does COBRA.</a:t>
            </a:r>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11</a:t>
            </a:fld>
            <a:endParaRPr lang="en-US"/>
          </a:p>
        </p:txBody>
      </p:sp>
    </p:spTree>
    <p:extLst>
      <p:ext uri="{BB962C8B-B14F-4D97-AF65-F5344CB8AC3E}">
        <p14:creationId xmlns:p14="http://schemas.microsoft.com/office/powerpoint/2010/main" val="373727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First, if you have the option of </a:t>
            </a:r>
            <a:r>
              <a:rPr lang="en-US" baseline="0" dirty="0" smtClean="0"/>
              <a:t>continuing on an employer group health plan, a</a:t>
            </a:r>
            <a:r>
              <a:rPr lang="en-US" dirty="0" smtClean="0"/>
              <a:t> union plan or a retiree</a:t>
            </a:r>
            <a:r>
              <a:rPr lang="en-US" baseline="0" dirty="0" smtClean="0"/>
              <a:t> plan</a:t>
            </a:r>
            <a:r>
              <a:rPr lang="en-US" dirty="0" smtClean="0"/>
              <a:t>, you</a:t>
            </a:r>
            <a:r>
              <a:rPr lang="en-US" baseline="0" dirty="0" smtClean="0"/>
              <a:t> will want to compare it to Medicare A &amp; B.  Medicare suggests that you talk with your Employee Health Benefits Administrator and ask these questions.  Just remember that retiree coverage for health care after you retire does not count as creditable coverage for delaying enrollment into Medicare Part B, and neither does COBRA.  (read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12</a:t>
            </a:fld>
            <a:endParaRPr lang="en-US"/>
          </a:p>
        </p:txBody>
      </p:sp>
    </p:spTree>
    <p:extLst>
      <p:ext uri="{BB962C8B-B14F-4D97-AF65-F5344CB8AC3E}">
        <p14:creationId xmlns:p14="http://schemas.microsoft.com/office/powerpoint/2010/main" val="212449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explore Medicare Supplemental insurance or</a:t>
            </a:r>
            <a:r>
              <a:rPr lang="en-US" baseline="0" dirty="0" smtClean="0"/>
              <a:t> </a:t>
            </a:r>
            <a:r>
              <a:rPr lang="en-US" baseline="0" dirty="0" err="1" smtClean="0"/>
              <a:t>Medigap</a:t>
            </a:r>
            <a:r>
              <a:rPr lang="en-US" baseline="0" dirty="0" smtClean="0"/>
              <a:t>, </a:t>
            </a:r>
            <a:r>
              <a:rPr lang="en-US" dirty="0" smtClean="0"/>
              <a:t>there are lots of options.  You must have Medicare</a:t>
            </a:r>
            <a:r>
              <a:rPr lang="en-US" baseline="0" dirty="0" smtClean="0"/>
              <a:t> Parts A and B but then purchase a Medicare Supplement policy to cover certain costs that Medicare does not.  </a:t>
            </a:r>
            <a:r>
              <a:rPr lang="en-US" dirty="0" smtClean="0"/>
              <a:t>There are 8 federally standardized Medicare Supplement insurance plans</a:t>
            </a:r>
            <a:r>
              <a:rPr lang="en-US" baseline="0" dirty="0" smtClean="0"/>
              <a:t> that are offered in most states </a:t>
            </a:r>
            <a:r>
              <a:rPr lang="en-US" dirty="0" smtClean="0"/>
              <a:t>– Plans A through N.  </a:t>
            </a:r>
            <a:r>
              <a:rPr lang="en-US" baseline="0" dirty="0" smtClean="0"/>
              <a:t>They are offered by many different insurance companies.</a:t>
            </a:r>
          </a:p>
          <a:p>
            <a:r>
              <a:rPr lang="en-US" baseline="0" dirty="0" smtClean="0"/>
              <a:t>Here’s what’s important.  All Medicare supplement plans contain the same basic benefits and all plans with the same Plan letter provide identical coverage for medical expenses no matter where you buy them.  Plans have the same standardized benefits for each letter category, only the premiums may vary.  Your policy may have a different cost depending on the insurance company, but still have the same coverage (although there may be a policy with an additional innovative benefit available in your area).  Look at proposed plans along side each other and compare those to what you already have with Medicare A &amp; B, then decide.</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13</a:t>
            </a:fld>
            <a:endParaRPr lang="en-US"/>
          </a:p>
        </p:txBody>
      </p:sp>
    </p:spTree>
    <p:extLst>
      <p:ext uri="{BB962C8B-B14F-4D97-AF65-F5344CB8AC3E}">
        <p14:creationId xmlns:p14="http://schemas.microsoft.com/office/powerpoint/2010/main" val="331877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Supplement Insurance can</a:t>
            </a:r>
            <a:r>
              <a:rPr lang="en-US" baseline="0" dirty="0" smtClean="0"/>
              <a:t> help you pay for the gaps in Medicare coverage.  It helps i</a:t>
            </a:r>
            <a:r>
              <a:rPr lang="en-US" dirty="0" smtClean="0"/>
              <a:t>f you want to budget your medical costs or if you travel often and may need to see someone</a:t>
            </a:r>
            <a:r>
              <a:rPr lang="en-US" baseline="0" dirty="0" smtClean="0"/>
              <a:t> other than your hometown doctor.   If you want health care coverage for things outside Parts A &amp; B, like vision and dental, you can purchase additional insurance coverage.</a:t>
            </a:r>
          </a:p>
          <a:p>
            <a:r>
              <a:rPr lang="en-US" baseline="0" dirty="0" smtClean="0"/>
              <a:t>Medicare Supplement policies are guaranteed renewable.</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14</a:t>
            </a:fld>
            <a:endParaRPr lang="en-US"/>
          </a:p>
        </p:txBody>
      </p:sp>
    </p:spTree>
    <p:extLst>
      <p:ext uri="{BB962C8B-B14F-4D97-AF65-F5344CB8AC3E}">
        <p14:creationId xmlns:p14="http://schemas.microsoft.com/office/powerpoint/2010/main" val="131475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Medicare</a:t>
            </a:r>
            <a:r>
              <a:rPr lang="en-US" baseline="0" dirty="0" smtClean="0"/>
              <a:t> Advantage is another option.  Medicare Advantage plans require that you have original Medicare Parts A &amp; B.  It provides coverage though provider networks also called HMOs, PPO, and MSAs.  Medicare Advantage Part C basically replaces original Medicare Parts A and B and can include coverage for Medicare Part D.  The key benefit is that Medicare Advantage plans include a maximum out of pocket feature to help you control costs.</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15</a:t>
            </a:fld>
            <a:endParaRPr lang="en-US"/>
          </a:p>
        </p:txBody>
      </p:sp>
    </p:spTree>
    <p:extLst>
      <p:ext uri="{BB962C8B-B14F-4D97-AF65-F5344CB8AC3E}">
        <p14:creationId xmlns:p14="http://schemas.microsoft.com/office/powerpoint/2010/main" val="344851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Advantage is good if you like the network of doctors in your area and want to pay a lower premium.  Medicare Advantage is a good idea if you are a veteran and use VA services or if you have a low-income subsidy for Medicare.</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16</a:t>
            </a:fld>
            <a:endParaRPr lang="en-US"/>
          </a:p>
        </p:txBody>
      </p:sp>
    </p:spTree>
    <p:extLst>
      <p:ext uri="{BB962C8B-B14F-4D97-AF65-F5344CB8AC3E}">
        <p14:creationId xmlns:p14="http://schemas.microsoft.com/office/powerpoint/2010/main" val="332329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back to prescription drugs.  Part D covers prescription drugs – think D for drugs.  Costs vary </a:t>
            </a:r>
            <a:r>
              <a:rPr lang="en-US" smtClean="0"/>
              <a:t>by </a:t>
            </a:r>
            <a:r>
              <a:rPr lang="en-US" baseline="0" smtClean="0"/>
              <a:t>plan</a:t>
            </a:r>
            <a:r>
              <a:rPr lang="en-US" baseline="0" dirty="0" smtClean="0"/>
              <a:t>.  Part D may or may not be part of employee group health plan, a union plan or retiree coverage.  Veterans are not required to enroll in the coverage, but may choose to do so.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17</a:t>
            </a:fld>
            <a:endParaRPr lang="en-US"/>
          </a:p>
        </p:txBody>
      </p:sp>
    </p:spTree>
    <p:extLst>
      <p:ext uri="{BB962C8B-B14F-4D97-AF65-F5344CB8AC3E}">
        <p14:creationId xmlns:p14="http://schemas.microsoft.com/office/powerpoint/2010/main" val="230272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18</a:t>
            </a:fld>
            <a:endParaRPr lang="en-US"/>
          </a:p>
        </p:txBody>
      </p:sp>
    </p:spTree>
    <p:extLst>
      <p:ext uri="{BB962C8B-B14F-4D97-AF65-F5344CB8AC3E}">
        <p14:creationId xmlns:p14="http://schemas.microsoft.com/office/powerpoint/2010/main" val="384430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heard of the prescription drug plan gap or the “donut hole.”  What that means is that if you require over $4,660 worth of prescriptions during a year, you will pay a higher part of the cost.  In other words, your plan covers the first $4,660 of drugs as usual.  But then from $4,661 to $7,400 you pay 25% of brand-name drugs and 25% of generics.  Then, once you hit </a:t>
            </a:r>
            <a:r>
              <a:rPr lang="en-US" smtClean="0"/>
              <a:t>$7,400 </a:t>
            </a:r>
            <a:r>
              <a:rPr lang="en-US" dirty="0" smtClean="0"/>
              <a:t>in out-of-pocket expenses, catastrophic coverage begins and you will only be responsible for a small co-pay or co-insurance for drugs purchased during the rest of the calendar year. </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19</a:t>
            </a:fld>
            <a:endParaRPr lang="en-US"/>
          </a:p>
        </p:txBody>
      </p:sp>
    </p:spTree>
    <p:extLst>
      <p:ext uri="{BB962C8B-B14F-4D97-AF65-F5344CB8AC3E}">
        <p14:creationId xmlns:p14="http://schemas.microsoft.com/office/powerpoint/2010/main" val="32251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is for 3 basic groups of people.  1.  People ages 65 and</a:t>
            </a:r>
            <a:r>
              <a:rPr lang="en-US" baseline="0" dirty="0" smtClean="0"/>
              <a:t> older.  2.  People under age 65 with certain disabilities. And 3.  People of all ages with end-stage renal disease.  For today, we’re going to assume you are in the first group.</a:t>
            </a:r>
          </a:p>
          <a:p>
            <a:r>
              <a:rPr lang="en-US" baseline="0" dirty="0" smtClean="0"/>
              <a:t>Most people enroll around their 65</a:t>
            </a:r>
            <a:r>
              <a:rPr lang="en-US" baseline="30000" dirty="0" smtClean="0"/>
              <a:t>th</a:t>
            </a:r>
            <a:r>
              <a:rPr lang="en-US" baseline="0" dirty="0" smtClean="0"/>
              <a:t> birthday.  You can enroll during the 3 months before your birth month, the month of your birth and 3 months after that month giving you a 7 month initial enrollment period.  Depending on when you enroll, coverage can start as early as the month of your 65</a:t>
            </a:r>
            <a:r>
              <a:rPr lang="en-US" baseline="30000" dirty="0" smtClean="0"/>
              <a:t>th</a:t>
            </a:r>
            <a:r>
              <a:rPr lang="en-US" baseline="0" dirty="0" smtClean="0"/>
              <a:t> birthday.</a:t>
            </a:r>
          </a:p>
          <a:p>
            <a:r>
              <a:rPr lang="en-US" baseline="0" dirty="0" smtClean="0"/>
              <a:t>If you miss your Initial Enrollment, you can sign up every year between January 1</a:t>
            </a:r>
            <a:r>
              <a:rPr lang="en-US" baseline="30000" dirty="0" smtClean="0"/>
              <a:t>st</a:t>
            </a:r>
            <a:r>
              <a:rPr lang="en-US" baseline="0" dirty="0" smtClean="0"/>
              <a:t> and March 31.  If you enroll at that time, your coverage is effective July 1</a:t>
            </a:r>
            <a:r>
              <a:rPr lang="en-US" baseline="30000" dirty="0" smtClean="0"/>
              <a:t>st</a:t>
            </a:r>
            <a:r>
              <a:rPr lang="en-US" baseline="0" dirty="0" smtClean="0"/>
              <a:t> of that year.</a:t>
            </a:r>
          </a:p>
          <a:p>
            <a:r>
              <a:rPr lang="en-US" baseline="0" dirty="0" smtClean="0"/>
              <a:t>Under certain circumstances, you may be eligible for a Special Enrollment Period.  If you have questions about that, please talk to me after the program.</a:t>
            </a:r>
          </a:p>
          <a:p>
            <a:r>
              <a:rPr lang="en-US" baseline="0" dirty="0" smtClean="0"/>
              <a:t>If you are still working and covered under employee group insurance you can either enroll in Medicare and drop your group coverage or you may be able to delay enrollment and stay with your employee program.  You need to compare your plan at work side by side with your Medicare coverage and decide which is better for you. Before deciding to leave your employer plan, always discuss all of your options with your benefits administrator, insurer, or plan provider. In most cases once you leave, you cannot return to the employer plan. </a:t>
            </a:r>
          </a:p>
        </p:txBody>
      </p:sp>
      <p:sp>
        <p:nvSpPr>
          <p:cNvPr id="4" name="Slide Number Placeholder 3"/>
          <p:cNvSpPr>
            <a:spLocks noGrp="1"/>
          </p:cNvSpPr>
          <p:nvPr>
            <p:ph type="sldNum" sz="quarter" idx="10"/>
          </p:nvPr>
        </p:nvSpPr>
        <p:spPr/>
        <p:txBody>
          <a:bodyPr/>
          <a:lstStyle/>
          <a:p>
            <a:fld id="{E76BAF1D-9B7C-483B-B0D5-23B2F0A54522}" type="slidenum">
              <a:rPr lang="en-US" smtClean="0"/>
              <a:t>2</a:t>
            </a:fld>
            <a:endParaRPr lang="en-US"/>
          </a:p>
        </p:txBody>
      </p:sp>
    </p:spTree>
    <p:extLst>
      <p:ext uri="{BB962C8B-B14F-4D97-AF65-F5344CB8AC3E}">
        <p14:creationId xmlns:p14="http://schemas.microsoft.com/office/powerpoint/2010/main" val="325835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this is a lot to take in and you’ll want to take some time reviewing all the different options.  Does</a:t>
            </a:r>
            <a:r>
              <a:rPr lang="en-US" baseline="0" dirty="0" smtClean="0"/>
              <a:t> anyone have a question at this time?</a:t>
            </a:r>
          </a:p>
          <a:p>
            <a:r>
              <a:rPr lang="en-US" baseline="0" dirty="0" smtClean="0"/>
              <a:t>….Q &amp; A……</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20</a:t>
            </a:fld>
            <a:endParaRPr lang="en-US"/>
          </a:p>
        </p:txBody>
      </p:sp>
    </p:spTree>
    <p:extLst>
      <p:ext uri="{BB962C8B-B14F-4D97-AF65-F5344CB8AC3E}">
        <p14:creationId xmlns:p14="http://schemas.microsoft.com/office/powerpoint/2010/main" val="32950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If you are collecting Social Security, enrollment in Medicare is automatic</a:t>
            </a:r>
            <a:r>
              <a:rPr lang="en-US" baseline="0" dirty="0" smtClean="0"/>
              <a:t> and you will receive a card in the mail 3 to 4 months before your birthday.  Call your Social Security contact if you have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3</a:t>
            </a:fld>
            <a:endParaRPr lang="en-US"/>
          </a:p>
        </p:txBody>
      </p:sp>
    </p:spTree>
    <p:extLst>
      <p:ext uri="{BB962C8B-B14F-4D97-AF65-F5344CB8AC3E}">
        <p14:creationId xmlns:p14="http://schemas.microsoft.com/office/powerpoint/2010/main" val="350483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If you are NOT collecting Social Security you can enroll in Medicare in 2 different ways.  1.  Call Social</a:t>
            </a:r>
            <a:r>
              <a:rPr lang="en-US" baseline="0" dirty="0" smtClean="0"/>
              <a:t> Security at 800 772-1213 to schedule an appointment around 100 days prior to your 65</a:t>
            </a:r>
            <a:r>
              <a:rPr lang="en-US" baseline="30000" dirty="0" smtClean="0"/>
              <a:t>th</a:t>
            </a:r>
            <a:r>
              <a:rPr lang="en-US" baseline="0" dirty="0" smtClean="0"/>
              <a:t> birthday.  2.  you can sign up at Medicare.gov.  </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4</a:t>
            </a:fld>
            <a:endParaRPr lang="en-US"/>
          </a:p>
        </p:txBody>
      </p:sp>
    </p:spTree>
    <p:extLst>
      <p:ext uri="{BB962C8B-B14F-4D97-AF65-F5344CB8AC3E}">
        <p14:creationId xmlns:p14="http://schemas.microsoft.com/office/powerpoint/2010/main" val="282416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original Medicare program was signed into law on July 30</a:t>
            </a:r>
            <a:r>
              <a:rPr lang="en-US" baseline="30000" dirty="0" smtClean="0"/>
              <a:t>th</a:t>
            </a:r>
            <a:r>
              <a:rPr lang="en-US" baseline="0" dirty="0" smtClean="0"/>
              <a:t>, 1965.  Former President Harry Truman and his wife were the very first beneficiaries.  Today over 56 million Americans are enrolled in the Medicare program.  That’s most Americans ages 65 and older, regardless of their income or health status.</a:t>
            </a:r>
          </a:p>
          <a:p>
            <a:r>
              <a:rPr lang="en-US" baseline="0" dirty="0" smtClean="0"/>
              <a:t>You’re going to hear a lot about Medicare Supplement policies A through N.  Original Medicare has only 2 parts:  A and B.  Part A is for hospital care and Part B is for medical services.  Let’s start there.</a:t>
            </a:r>
          </a:p>
          <a:p>
            <a:r>
              <a:rPr lang="en-US" baseline="0" dirty="0" smtClean="0"/>
              <a:t>Medicare Part A is usually free to you but you have to enroll.  Once you do that – you can rely on the basic coverage or purchase supplemental coverage for additional protection.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5</a:t>
            </a:fld>
            <a:endParaRPr lang="en-US"/>
          </a:p>
        </p:txBody>
      </p:sp>
    </p:spTree>
    <p:extLst>
      <p:ext uri="{BB962C8B-B14F-4D97-AF65-F5344CB8AC3E}">
        <p14:creationId xmlns:p14="http://schemas.microsoft.com/office/powerpoint/2010/main" val="13379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Medicare</a:t>
            </a:r>
            <a:r>
              <a:rPr lang="en-US" baseline="0" dirty="0" smtClean="0"/>
              <a:t> Part A is for hospital care.  It covers things like your hospital room, meals, general nursing and hospital services and supplies.  It does not cover private duty nursing, comfort or convenience items.  </a:t>
            </a:r>
          </a:p>
          <a:p>
            <a:r>
              <a:rPr lang="en-US" baseline="0" dirty="0" smtClean="0"/>
              <a:t>Coverage is for up to 90 days per Benefit Period and the first 60 days are covered at 100% after the Medicare Part A Deductible is met.  You pay an out of pocket cost for any days after 60.   There is an additional 60 days of coverage called lifetime reserve days, but it can only be used once.</a:t>
            </a:r>
          </a:p>
          <a:p>
            <a:r>
              <a:rPr lang="en-US" baseline="0" dirty="0" smtClean="0"/>
              <a:t>It’s important to note that the deductible is $1,600 and applies to any new Benefit Period.  So if you go into the hospital for a couple of days, get discharged and then return a week later – you are still in the same Benefit Period and will not be charged again for the $1,600 Part A Deductible that you incurred on the first confinement.</a:t>
            </a:r>
          </a:p>
          <a:p>
            <a:r>
              <a:rPr lang="en-US" baseline="0" dirty="0" smtClean="0"/>
              <a:t>If you are out of the hospital and/or Skilled Nursing Facility for at least 60 days in a row, a return to the hospital would begin a new Benefit Period and you would owe the Part A Deductible.</a:t>
            </a:r>
          </a:p>
          <a:p>
            <a:r>
              <a:rPr lang="en-US" baseline="0" dirty="0" smtClean="0"/>
              <a:t>There are usually no premiums for Part A.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6</a:t>
            </a:fld>
            <a:endParaRPr lang="en-US"/>
          </a:p>
        </p:txBody>
      </p:sp>
    </p:spTree>
    <p:extLst>
      <p:ext uri="{BB962C8B-B14F-4D97-AF65-F5344CB8AC3E}">
        <p14:creationId xmlns:p14="http://schemas.microsoft.com/office/powerpoint/2010/main" val="181925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Medicare</a:t>
            </a:r>
            <a:r>
              <a:rPr lang="en-US" baseline="0" dirty="0" smtClean="0"/>
              <a:t> Part B is optional. It covers things like doctors visits, lab work and x-rays outside a hospital stay.  It is an 80 – 20 plan meaning Medicare pays 80% of the approved expenses and you are responsible for the remaining 20%.  The premium for Part B starts at $164.90 per month (or higher depending on your income).  There is a $226 deductible but the deductible is for the whole calendar year, not per occurrence.  If you collect a Social Security check, your premium will most likely be deducted.</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7</a:t>
            </a:fld>
            <a:endParaRPr lang="en-US"/>
          </a:p>
        </p:txBody>
      </p:sp>
    </p:spTree>
    <p:extLst>
      <p:ext uri="{BB962C8B-B14F-4D97-AF65-F5344CB8AC3E}">
        <p14:creationId xmlns:p14="http://schemas.microsoft.com/office/powerpoint/2010/main" val="217047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you that if you are a single</a:t>
            </a:r>
            <a:r>
              <a:rPr lang="en-US" baseline="0" dirty="0" smtClean="0"/>
              <a:t> person with an income of $97,000 or less OR a married couple with an income of $194,000 or less – the premium is $164.90 per month.  That covers a lot of people, however, depending on your income, the monthly premium can go up to $560.50.  That would apply only to singles making $500,000 and above and to married couples with a combined income of $750,000 and above.</a:t>
            </a:r>
          </a:p>
          <a:p>
            <a:r>
              <a:rPr lang="en-US" baseline="0" dirty="0" smtClean="0"/>
              <a:t>Any questions on Part B premiums?</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8</a:t>
            </a:fld>
            <a:endParaRPr lang="en-US"/>
          </a:p>
        </p:txBody>
      </p:sp>
    </p:spTree>
    <p:extLst>
      <p:ext uri="{BB962C8B-B14F-4D97-AF65-F5344CB8AC3E}">
        <p14:creationId xmlns:p14="http://schemas.microsoft.com/office/powerpoint/2010/main" val="59778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Here’s a potential problem with Medicare. You will probably need health care beyond</a:t>
            </a:r>
            <a:r>
              <a:rPr lang="en-US" baseline="0" dirty="0" smtClean="0"/>
              <a:t> your hospital and doctor.  For example, Parts A &amp; B do not cover things like dental, vision, hearing and the big one…prescription drugs.  We’ll address that later.   For now, just remember that Parts A &amp; B don’t cover everything.</a:t>
            </a:r>
            <a:endParaRPr lang="en-US" dirty="0" smtClean="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9</a:t>
            </a:fld>
            <a:endParaRPr lang="en-US"/>
          </a:p>
        </p:txBody>
      </p:sp>
    </p:spTree>
    <p:extLst>
      <p:ext uri="{BB962C8B-B14F-4D97-AF65-F5344CB8AC3E}">
        <p14:creationId xmlns:p14="http://schemas.microsoft.com/office/powerpoint/2010/main" val="340759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717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94431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2965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35236073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5778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83861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73771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899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7/5/2023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85343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pPr/>
              <a:t>7/5/2023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90813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7280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7/5/2023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32461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fad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0"/>
            <a:ext cx="7543800" cy="822961"/>
          </a:xfrm>
        </p:spPr>
        <p:txBody>
          <a:bodyPr>
            <a:normAutofit/>
          </a:bodyPr>
          <a:lstStyle/>
          <a:p>
            <a:r>
              <a:rPr lang="en-US" dirty="0" smtClean="0"/>
              <a:t>Logo</a:t>
            </a:r>
            <a:endParaRPr lang="en-US" dirty="0"/>
          </a:p>
        </p:txBody>
      </p:sp>
      <p:sp>
        <p:nvSpPr>
          <p:cNvPr id="3" name="Subtitle 2"/>
          <p:cNvSpPr>
            <a:spLocks noGrp="1"/>
          </p:cNvSpPr>
          <p:nvPr>
            <p:ph idx="1"/>
          </p:nvPr>
        </p:nvSpPr>
        <p:spPr>
          <a:xfrm>
            <a:off x="822959" y="5257800"/>
            <a:ext cx="7543801" cy="611294"/>
          </a:xfrm>
        </p:spPr>
        <p:txBody>
          <a:bodyPr>
            <a:normAutofit/>
          </a:bodyPr>
          <a:lstStyle/>
          <a:p>
            <a:r>
              <a:rPr lang="en-US" sz="1350" dirty="0" smtClean="0"/>
              <a:t>YOUR NAME – IS not </a:t>
            </a:r>
            <a:r>
              <a:rPr lang="en-US" sz="1350" dirty="0"/>
              <a:t>connected with or endorsed by the United States government or the Federal Medicare program</a:t>
            </a:r>
            <a:r>
              <a:rPr lang="en-US" sz="1350" dirty="0" smtClean="0"/>
              <a:t>.</a:t>
            </a:r>
            <a:endParaRPr lang="en-US" sz="1350" dirty="0" smtClean="0"/>
          </a:p>
        </p:txBody>
      </p:sp>
      <p:sp>
        <p:nvSpPr>
          <p:cNvPr id="4" name="TextBox 3"/>
          <p:cNvSpPr txBox="1"/>
          <p:nvPr/>
        </p:nvSpPr>
        <p:spPr>
          <a:xfrm>
            <a:off x="1219200" y="2362200"/>
            <a:ext cx="6096000" cy="1754326"/>
          </a:xfrm>
          <a:prstGeom prst="rect">
            <a:avLst/>
          </a:prstGeom>
          <a:noFill/>
        </p:spPr>
        <p:txBody>
          <a:bodyPr wrap="square" rtlCol="0">
            <a:spAutoFit/>
          </a:bodyPr>
          <a:lstStyle/>
          <a:p>
            <a:r>
              <a:rPr lang="en-US" sz="5400" dirty="0" smtClean="0">
                <a:solidFill>
                  <a:schemeClr val="tx1">
                    <a:lumMod val="75000"/>
                    <a:lumOff val="25000"/>
                  </a:schemeClr>
                </a:solidFill>
                <a:latin typeface="+mj-lt"/>
              </a:rPr>
              <a:t>Medicare Seminar Educational Event</a:t>
            </a:r>
            <a:endParaRPr lang="en-US" sz="5400" dirty="0">
              <a:solidFill>
                <a:schemeClr val="tx1">
                  <a:lumMod val="75000"/>
                  <a:lumOff val="25000"/>
                </a:schemeClr>
              </a:solidFill>
              <a:latin typeface="+mj-lt"/>
            </a:endParaRPr>
          </a:p>
        </p:txBody>
      </p:sp>
    </p:spTree>
    <p:extLst>
      <p:ext uri="{BB962C8B-B14F-4D97-AF65-F5344CB8AC3E}">
        <p14:creationId xmlns:p14="http://schemas.microsoft.com/office/powerpoint/2010/main" val="40877185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DELAY Part B</a:t>
            </a:r>
            <a:endParaRPr lang="en-US" dirty="0"/>
          </a:p>
        </p:txBody>
      </p:sp>
      <p:sp>
        <p:nvSpPr>
          <p:cNvPr id="3" name="Content Placeholder 2"/>
          <p:cNvSpPr>
            <a:spLocks noGrp="1"/>
          </p:cNvSpPr>
          <p:nvPr>
            <p:ph idx="1"/>
          </p:nvPr>
        </p:nvSpPr>
        <p:spPr>
          <a:xfrm>
            <a:off x="822959" y="1845734"/>
            <a:ext cx="7863841" cy="4023360"/>
          </a:xfrm>
        </p:spPr>
        <p:txBody>
          <a:bodyPr>
            <a:normAutofit/>
          </a:bodyPr>
          <a:lstStyle/>
          <a:p>
            <a:pPr>
              <a:lnSpc>
                <a:spcPct val="100000"/>
              </a:lnSpc>
              <a:spcBef>
                <a:spcPts val="0"/>
              </a:spcBef>
              <a:spcAft>
                <a:spcPts val="2400"/>
              </a:spcAft>
              <a:buFont typeface="Wingdings" panose="05000000000000000000" pitchFamily="2" charset="2"/>
              <a:buChar char="§"/>
            </a:pPr>
            <a:r>
              <a:rPr lang="en-US" sz="2400" b="1" dirty="0" smtClean="0">
                <a:latin typeface="Calibri"/>
              </a:rPr>
              <a:t> If you or your spouse are working </a:t>
            </a:r>
            <a:r>
              <a:rPr lang="en-US" sz="2400" dirty="0" smtClean="0">
                <a:latin typeface="Calibri"/>
              </a:rPr>
              <a:t>you may be able to delay enrolling in Medicare Part B, depending on the size of the employer…</a:t>
            </a:r>
          </a:p>
          <a:p>
            <a:pPr>
              <a:lnSpc>
                <a:spcPct val="100000"/>
              </a:lnSpc>
              <a:spcBef>
                <a:spcPts val="0"/>
              </a:spcBef>
              <a:spcAft>
                <a:spcPts val="2400"/>
              </a:spcAft>
              <a:buFont typeface="Wingdings" panose="05000000000000000000" pitchFamily="2" charset="2"/>
              <a:buChar char="§"/>
            </a:pPr>
            <a:r>
              <a:rPr lang="en-US" sz="2400" dirty="0" smtClean="0">
                <a:latin typeface="Calibri"/>
              </a:rPr>
              <a:t> If you are covered </a:t>
            </a:r>
            <a:r>
              <a:rPr lang="en-US" sz="2400" dirty="0">
                <a:latin typeface="Calibri"/>
              </a:rPr>
              <a:t>under an employer </a:t>
            </a:r>
            <a:r>
              <a:rPr lang="en-US" sz="2400" dirty="0" smtClean="0">
                <a:latin typeface="Calibri"/>
              </a:rPr>
              <a:t>group health plan</a:t>
            </a:r>
          </a:p>
          <a:p>
            <a:pPr>
              <a:lnSpc>
                <a:spcPct val="100000"/>
              </a:lnSpc>
              <a:spcBef>
                <a:spcPts val="0"/>
              </a:spcBef>
              <a:spcAft>
                <a:spcPts val="1200"/>
              </a:spcAft>
              <a:buFont typeface="Wingdings" panose="05000000000000000000" pitchFamily="2" charset="2"/>
              <a:buChar char="§"/>
            </a:pPr>
            <a:r>
              <a:rPr lang="en-US" sz="2400" dirty="0" smtClean="0">
                <a:latin typeface="Calibri"/>
              </a:rPr>
              <a:t> You </a:t>
            </a:r>
            <a:r>
              <a:rPr lang="en-US" sz="2400" dirty="0">
                <a:latin typeface="Calibri"/>
              </a:rPr>
              <a:t>are covered under a spouse’s employer </a:t>
            </a:r>
            <a:r>
              <a:rPr lang="en-US" sz="2400" dirty="0" smtClean="0">
                <a:latin typeface="Calibri"/>
              </a:rPr>
              <a:t>group health plan</a:t>
            </a:r>
          </a:p>
          <a:p>
            <a:pPr algn="ctr">
              <a:lnSpc>
                <a:spcPct val="150000"/>
              </a:lnSpc>
              <a:buFont typeface="Wingdings" panose="05000000000000000000" pitchFamily="2" charset="2"/>
              <a:buChar char="ü"/>
            </a:pPr>
            <a:r>
              <a:rPr lang="en-US" sz="2400" dirty="0" smtClean="0"/>
              <a:t> No Penalties</a:t>
            </a:r>
          </a:p>
          <a:p>
            <a:pPr algn="ctr">
              <a:lnSpc>
                <a:spcPct val="150000"/>
              </a:lnSpc>
              <a:spcBef>
                <a:spcPts val="0"/>
              </a:spcBef>
              <a:spcAft>
                <a:spcPts val="0"/>
              </a:spcAft>
              <a:buFont typeface="Wingdings" panose="05000000000000000000" pitchFamily="2" charset="2"/>
              <a:buChar char="ü"/>
            </a:pPr>
            <a:r>
              <a:rPr lang="en-US" sz="2400" dirty="0" smtClean="0"/>
              <a:t> No Loss of Options</a:t>
            </a:r>
            <a:endParaRPr lang="en-US" sz="2400" dirty="0"/>
          </a:p>
          <a:p>
            <a:pPr>
              <a:lnSpc>
                <a:spcPct val="150000"/>
              </a:lnSpc>
            </a:pPr>
            <a:endParaRPr lang="en-US" sz="2400" dirty="0"/>
          </a:p>
        </p:txBody>
      </p:sp>
    </p:spTree>
    <p:extLst>
      <p:ext uri="{BB962C8B-B14F-4D97-AF65-F5344CB8AC3E}">
        <p14:creationId xmlns:p14="http://schemas.microsoft.com/office/powerpoint/2010/main" val="1967596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Where Do You Go…</a:t>
            </a:r>
            <a:endParaRPr lang="en-US" dirty="0"/>
          </a:p>
        </p:txBody>
      </p:sp>
      <p:sp>
        <p:nvSpPr>
          <p:cNvPr id="6" name="Rectangle 5"/>
          <p:cNvSpPr/>
          <p:nvPr/>
        </p:nvSpPr>
        <p:spPr>
          <a:xfrm>
            <a:off x="510478" y="5726189"/>
            <a:ext cx="4572000" cy="523220"/>
          </a:xfrm>
          <a:prstGeom prst="rect">
            <a:avLst/>
          </a:prstGeom>
        </p:spPr>
        <p:txBody>
          <a:bodyPr>
            <a:spAutoFit/>
          </a:bodyPr>
          <a:lstStyle/>
          <a:p>
            <a:r>
              <a:rPr lang="en-US" sz="1400" dirty="0" smtClean="0"/>
              <a:t>Note</a:t>
            </a:r>
            <a:r>
              <a:rPr lang="en-US" sz="1400" dirty="0"/>
              <a:t>:  Retiree coverage is not </a:t>
            </a:r>
            <a:r>
              <a:rPr lang="en-US" sz="1400" dirty="0" smtClean="0"/>
              <a:t>creditable </a:t>
            </a:r>
            <a:r>
              <a:rPr lang="en-US" sz="1400" dirty="0"/>
              <a:t>coverage if delaying enrollment into Medicare Part B.</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81200"/>
            <a:ext cx="3835130" cy="3835130"/>
          </a:xfrm>
          <a:prstGeom prst="rect">
            <a:avLst/>
          </a:prstGeom>
        </p:spPr>
      </p:pic>
      <p:sp>
        <p:nvSpPr>
          <p:cNvPr id="8" name="TextBox 7"/>
          <p:cNvSpPr txBox="1"/>
          <p:nvPr/>
        </p:nvSpPr>
        <p:spPr>
          <a:xfrm>
            <a:off x="990601" y="3528788"/>
            <a:ext cx="2156112" cy="1200329"/>
          </a:xfrm>
          <a:prstGeom prst="rect">
            <a:avLst/>
          </a:prstGeom>
          <a:noFill/>
        </p:spPr>
        <p:txBody>
          <a:bodyPr wrap="square" rtlCol="0">
            <a:spAutoFit/>
          </a:bodyPr>
          <a:lstStyle/>
          <a:p>
            <a:r>
              <a:rPr lang="en-US" sz="2400" dirty="0" smtClean="0">
                <a:solidFill>
                  <a:schemeClr val="tx1">
                    <a:lumMod val="75000"/>
                    <a:lumOff val="25000"/>
                  </a:schemeClr>
                </a:solidFill>
              </a:rPr>
              <a:t>Employer</a:t>
            </a:r>
          </a:p>
          <a:p>
            <a:r>
              <a:rPr lang="en-US" sz="2400" dirty="0" smtClean="0">
                <a:solidFill>
                  <a:schemeClr val="tx1">
                    <a:lumMod val="75000"/>
                    <a:lumOff val="25000"/>
                  </a:schemeClr>
                </a:solidFill>
              </a:rPr>
              <a:t>Group Health Plan</a:t>
            </a:r>
          </a:p>
        </p:txBody>
      </p:sp>
      <p:sp>
        <p:nvSpPr>
          <p:cNvPr id="9" name="TextBox 8"/>
          <p:cNvSpPr txBox="1"/>
          <p:nvPr/>
        </p:nvSpPr>
        <p:spPr>
          <a:xfrm>
            <a:off x="2796478" y="2171409"/>
            <a:ext cx="1711887" cy="461665"/>
          </a:xfrm>
          <a:prstGeom prst="rect">
            <a:avLst/>
          </a:prstGeom>
          <a:noFill/>
        </p:spPr>
        <p:txBody>
          <a:bodyPr wrap="square" rtlCol="0">
            <a:spAutoFit/>
          </a:bodyPr>
          <a:lstStyle/>
          <a:p>
            <a:r>
              <a:rPr lang="en-US" sz="2400" dirty="0" smtClean="0">
                <a:solidFill>
                  <a:schemeClr val="tx1">
                    <a:lumMod val="75000"/>
                    <a:lumOff val="25000"/>
                  </a:schemeClr>
                </a:solidFill>
              </a:rPr>
              <a:t>Supplement</a:t>
            </a:r>
          </a:p>
        </p:txBody>
      </p:sp>
      <p:sp>
        <p:nvSpPr>
          <p:cNvPr id="10" name="TextBox 9"/>
          <p:cNvSpPr txBox="1"/>
          <p:nvPr/>
        </p:nvSpPr>
        <p:spPr>
          <a:xfrm>
            <a:off x="5504382" y="2590800"/>
            <a:ext cx="1843096" cy="461665"/>
          </a:xfrm>
          <a:prstGeom prst="rect">
            <a:avLst/>
          </a:prstGeom>
          <a:noFill/>
        </p:spPr>
        <p:txBody>
          <a:bodyPr wrap="square" rtlCol="0">
            <a:spAutoFit/>
          </a:bodyPr>
          <a:lstStyle/>
          <a:p>
            <a:pPr algn="ctr"/>
            <a:r>
              <a:rPr lang="en-US" sz="2400" dirty="0" smtClean="0">
                <a:solidFill>
                  <a:schemeClr val="tx1">
                    <a:lumMod val="75000"/>
                    <a:lumOff val="25000"/>
                  </a:schemeClr>
                </a:solidFill>
              </a:rPr>
              <a:t>Advantage</a:t>
            </a:r>
          </a:p>
        </p:txBody>
      </p:sp>
    </p:spTree>
    <p:extLst>
      <p:ext uri="{BB962C8B-B14F-4D97-AF65-F5344CB8AC3E}">
        <p14:creationId xmlns:p14="http://schemas.microsoft.com/office/powerpoint/2010/main" val="19850760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Times New Roman"/>
              </a:rPr>
              <a:t>Retiree* </a:t>
            </a:r>
            <a:r>
              <a:rPr lang="en-US" dirty="0">
                <a:ea typeface="Times New Roman"/>
              </a:rPr>
              <a:t>or Union </a:t>
            </a:r>
            <a:r>
              <a:rPr lang="en-US" dirty="0" smtClean="0">
                <a:ea typeface="Times New Roman"/>
              </a:rPr>
              <a:t>Plan</a:t>
            </a:r>
            <a:endParaRPr lang="en-US" dirty="0"/>
          </a:p>
        </p:txBody>
      </p:sp>
      <p:sp>
        <p:nvSpPr>
          <p:cNvPr id="3" name="Content Placeholder 2"/>
          <p:cNvSpPr>
            <a:spLocks noGrp="1"/>
          </p:cNvSpPr>
          <p:nvPr>
            <p:ph idx="1"/>
          </p:nvPr>
        </p:nvSpPr>
        <p:spPr>
          <a:xfrm>
            <a:off x="914400" y="1828800"/>
            <a:ext cx="6172200" cy="4495800"/>
          </a:xfrm>
        </p:spPr>
        <p:txBody>
          <a:bodyPr>
            <a:noAutofit/>
          </a:bodyPr>
          <a:lstStyle/>
          <a:p>
            <a:pPr marL="0" indent="0">
              <a:lnSpc>
                <a:spcPct val="150000"/>
              </a:lnSpc>
              <a:spcBef>
                <a:spcPts val="0"/>
              </a:spcBef>
              <a:spcAft>
                <a:spcPts val="1200"/>
              </a:spcAft>
              <a:buNone/>
            </a:pPr>
            <a:r>
              <a:rPr lang="en-US" sz="3300" dirty="0"/>
              <a:t>Ask questions</a:t>
            </a:r>
          </a:p>
          <a:p>
            <a:pPr lvl="1">
              <a:lnSpc>
                <a:spcPct val="100000"/>
              </a:lnSpc>
              <a:spcBef>
                <a:spcPts val="0"/>
              </a:spcBef>
              <a:spcAft>
                <a:spcPts val="1800"/>
              </a:spcAft>
              <a:buFont typeface="Wingdings" panose="05000000000000000000" pitchFamily="2" charset="2"/>
              <a:buChar char="§"/>
            </a:pPr>
            <a:r>
              <a:rPr lang="en-US" sz="2400" dirty="0" smtClean="0"/>
              <a:t> Are </a:t>
            </a:r>
            <a:r>
              <a:rPr lang="en-US" sz="2400" dirty="0"/>
              <a:t>there copays and deductibles?</a:t>
            </a:r>
          </a:p>
          <a:p>
            <a:pPr lvl="1">
              <a:lnSpc>
                <a:spcPct val="100000"/>
              </a:lnSpc>
              <a:spcBef>
                <a:spcPts val="0"/>
              </a:spcBef>
              <a:spcAft>
                <a:spcPts val="1800"/>
              </a:spcAft>
              <a:buFont typeface="Wingdings" panose="05000000000000000000" pitchFamily="2" charset="2"/>
              <a:buChar char="§"/>
            </a:pPr>
            <a:r>
              <a:rPr lang="en-US" sz="2400" dirty="0" smtClean="0"/>
              <a:t> Does </a:t>
            </a:r>
            <a:r>
              <a:rPr lang="en-US" sz="2400" dirty="0"/>
              <a:t>it include a drug plan?</a:t>
            </a:r>
          </a:p>
          <a:p>
            <a:pPr lvl="1">
              <a:lnSpc>
                <a:spcPct val="100000"/>
              </a:lnSpc>
              <a:spcBef>
                <a:spcPts val="0"/>
              </a:spcBef>
              <a:spcAft>
                <a:spcPts val="1800"/>
              </a:spcAft>
              <a:buFont typeface="Wingdings" panose="05000000000000000000" pitchFamily="2" charset="2"/>
              <a:buChar char="§"/>
            </a:pPr>
            <a:r>
              <a:rPr lang="en-US" sz="2400" dirty="0" smtClean="0"/>
              <a:t> If </a:t>
            </a:r>
            <a:r>
              <a:rPr lang="en-US" sz="2400" dirty="0"/>
              <a:t>I opt out, can I opt back in later?</a:t>
            </a:r>
          </a:p>
          <a:p>
            <a:pPr lvl="1">
              <a:lnSpc>
                <a:spcPct val="100000"/>
              </a:lnSpc>
              <a:spcBef>
                <a:spcPts val="0"/>
              </a:spcBef>
              <a:spcAft>
                <a:spcPts val="1800"/>
              </a:spcAft>
              <a:buFont typeface="Wingdings" panose="05000000000000000000" pitchFamily="2" charset="2"/>
              <a:buChar char="§"/>
            </a:pPr>
            <a:r>
              <a:rPr lang="en-US" sz="2400" dirty="0" smtClean="0"/>
              <a:t> What’s </a:t>
            </a:r>
            <a:r>
              <a:rPr lang="en-US" sz="2400" dirty="0"/>
              <a:t>the cost?</a:t>
            </a:r>
          </a:p>
          <a:p>
            <a:pPr lvl="1">
              <a:lnSpc>
                <a:spcPct val="100000"/>
              </a:lnSpc>
              <a:spcBef>
                <a:spcPts val="0"/>
              </a:spcBef>
              <a:spcAft>
                <a:spcPts val="1800"/>
              </a:spcAft>
              <a:buFont typeface="Wingdings" panose="05000000000000000000" pitchFamily="2" charset="2"/>
              <a:buChar char="§"/>
            </a:pPr>
            <a:r>
              <a:rPr lang="en-US" sz="2400" dirty="0" smtClean="0"/>
              <a:t> Does </a:t>
            </a:r>
            <a:r>
              <a:rPr lang="en-US" sz="2400" dirty="0"/>
              <a:t>it include dental </a:t>
            </a:r>
            <a:r>
              <a:rPr lang="en-US" sz="2400" dirty="0" smtClean="0"/>
              <a:t>and </a:t>
            </a:r>
            <a:r>
              <a:rPr lang="en-US" sz="2400" dirty="0"/>
              <a:t>vision coverage?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3" t="10147"/>
          <a:stretch/>
        </p:blipFill>
        <p:spPr>
          <a:xfrm>
            <a:off x="6080760" y="2667000"/>
            <a:ext cx="2286000" cy="2054039"/>
          </a:xfrm>
          <a:prstGeom prst="rect">
            <a:avLst/>
          </a:prstGeom>
        </p:spPr>
      </p:pic>
      <p:sp>
        <p:nvSpPr>
          <p:cNvPr id="5" name="TextBox 4"/>
          <p:cNvSpPr txBox="1"/>
          <p:nvPr/>
        </p:nvSpPr>
        <p:spPr>
          <a:xfrm>
            <a:off x="1013460" y="5791200"/>
            <a:ext cx="7162800" cy="307777"/>
          </a:xfrm>
          <a:prstGeom prst="rect">
            <a:avLst/>
          </a:prstGeom>
          <a:noFill/>
        </p:spPr>
        <p:txBody>
          <a:bodyPr wrap="square" rtlCol="0">
            <a:spAutoFit/>
          </a:bodyPr>
          <a:lstStyle/>
          <a:p>
            <a:r>
              <a:rPr lang="en-US" sz="1400" dirty="0" smtClean="0">
                <a:solidFill>
                  <a:schemeClr val="tx1">
                    <a:lumMod val="75000"/>
                    <a:lumOff val="25000"/>
                  </a:schemeClr>
                </a:solidFill>
              </a:rPr>
              <a:t>*Note:  Retiree coverage is not creditable coverage if delaying enrollment into Medicare Part B.</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3444962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Supplement</a:t>
            </a:r>
            <a:endParaRPr lang="en-US" dirty="0"/>
          </a:p>
        </p:txBody>
      </p:sp>
      <p:sp>
        <p:nvSpPr>
          <p:cNvPr id="3" name="Content Placeholder 2"/>
          <p:cNvSpPr>
            <a:spLocks noGrp="1"/>
          </p:cNvSpPr>
          <p:nvPr>
            <p:ph idx="1"/>
          </p:nvPr>
        </p:nvSpPr>
        <p:spPr>
          <a:xfrm>
            <a:off x="381000" y="2438400"/>
            <a:ext cx="4937760" cy="4023360"/>
          </a:xfrm>
        </p:spPr>
        <p:txBody>
          <a:bodyPr>
            <a:normAutofit/>
          </a:bodyPr>
          <a:lstStyle/>
          <a:p>
            <a:pPr lvl="1">
              <a:lnSpc>
                <a:spcPct val="100000"/>
              </a:lnSpc>
              <a:spcBef>
                <a:spcPts val="0"/>
              </a:spcBef>
              <a:spcAft>
                <a:spcPts val="2400"/>
              </a:spcAft>
              <a:buFont typeface="Wingdings" panose="05000000000000000000" pitchFamily="2" charset="2"/>
              <a:buChar char="§"/>
            </a:pPr>
            <a:r>
              <a:rPr lang="en-US" sz="2400" dirty="0" smtClean="0"/>
              <a:t>Federally </a:t>
            </a:r>
            <a:r>
              <a:rPr lang="en-US" sz="2400" dirty="0"/>
              <a:t>standardized </a:t>
            </a:r>
            <a:r>
              <a:rPr lang="en-US" sz="2400" dirty="0" err="1" smtClean="0"/>
              <a:t>Medigap</a:t>
            </a:r>
            <a:r>
              <a:rPr lang="en-US" sz="2400" dirty="0"/>
              <a:t/>
            </a:r>
            <a:br>
              <a:rPr lang="en-US" sz="2400" dirty="0"/>
            </a:br>
            <a:r>
              <a:rPr lang="en-US" sz="2400" dirty="0" smtClean="0"/>
              <a:t>plans </a:t>
            </a:r>
            <a:r>
              <a:rPr lang="en-US" sz="2400" dirty="0"/>
              <a:t>offered in </a:t>
            </a:r>
            <a:r>
              <a:rPr lang="en-US" sz="2400" dirty="0" smtClean="0"/>
              <a:t>all states and DC.</a:t>
            </a:r>
          </a:p>
          <a:p>
            <a:pPr lvl="1">
              <a:lnSpc>
                <a:spcPct val="100000"/>
              </a:lnSpc>
              <a:spcBef>
                <a:spcPts val="0"/>
              </a:spcBef>
              <a:spcAft>
                <a:spcPts val="2400"/>
              </a:spcAft>
              <a:buFont typeface="Wingdings" panose="05000000000000000000" pitchFamily="2" charset="2"/>
              <a:buChar char="§"/>
            </a:pPr>
            <a:r>
              <a:rPr lang="en-US" sz="2400" dirty="0" smtClean="0"/>
              <a:t>8 Plans A – N offered in most states </a:t>
            </a:r>
            <a:endParaRPr lang="en-US" sz="2400" dirty="0"/>
          </a:p>
          <a:p>
            <a:pPr lvl="1">
              <a:lnSpc>
                <a:spcPct val="100000"/>
              </a:lnSpc>
              <a:spcBef>
                <a:spcPts val="0"/>
              </a:spcBef>
              <a:spcAft>
                <a:spcPts val="0"/>
              </a:spcAft>
              <a:buFont typeface="Wingdings" panose="05000000000000000000" pitchFamily="2" charset="2"/>
              <a:buChar char="§"/>
            </a:pPr>
            <a:r>
              <a:rPr lang="en-US" sz="2400" dirty="0" smtClean="0"/>
              <a:t>All policies with offer the same basic benefits.</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259" y="2895600"/>
            <a:ext cx="3360766" cy="2152295"/>
          </a:xfrm>
          <a:prstGeom prst="rect">
            <a:avLst/>
          </a:prstGeom>
        </p:spPr>
      </p:pic>
    </p:spTree>
    <p:extLst>
      <p:ext uri="{BB962C8B-B14F-4D97-AF65-F5344CB8AC3E}">
        <p14:creationId xmlns:p14="http://schemas.microsoft.com/office/powerpoint/2010/main" val="11297998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it’s the best path</a:t>
            </a:r>
            <a:endParaRPr lang="en-US" dirty="0"/>
          </a:p>
        </p:txBody>
      </p:sp>
      <p:sp>
        <p:nvSpPr>
          <p:cNvPr id="3" name="Content Placeholder 2"/>
          <p:cNvSpPr>
            <a:spLocks noGrp="1"/>
          </p:cNvSpPr>
          <p:nvPr>
            <p:ph idx="1"/>
          </p:nvPr>
        </p:nvSpPr>
        <p:spPr>
          <a:xfrm>
            <a:off x="883920" y="1981200"/>
            <a:ext cx="7421880" cy="3733800"/>
          </a:xfrm>
        </p:spPr>
        <p:txBody>
          <a:bodyPr>
            <a:noAutofit/>
          </a:bodyPr>
          <a:lstStyle/>
          <a:p>
            <a:pPr lvl="1">
              <a:lnSpc>
                <a:spcPct val="100000"/>
              </a:lnSpc>
              <a:spcBef>
                <a:spcPts val="0"/>
              </a:spcBef>
              <a:spcAft>
                <a:spcPts val="1200"/>
              </a:spcAft>
              <a:buFont typeface="Wingdings" panose="05000000000000000000" pitchFamily="2" charset="2"/>
              <a:buChar char="§"/>
            </a:pPr>
            <a:r>
              <a:rPr lang="en-US" sz="2000" dirty="0" smtClean="0"/>
              <a:t> </a:t>
            </a:r>
            <a:r>
              <a:rPr lang="en-US" sz="2400" dirty="0" smtClean="0"/>
              <a:t>Want to budget medical costs</a:t>
            </a:r>
          </a:p>
          <a:p>
            <a:pPr lvl="1">
              <a:lnSpc>
                <a:spcPct val="100000"/>
              </a:lnSpc>
              <a:spcBef>
                <a:spcPts val="0"/>
              </a:spcBef>
              <a:spcAft>
                <a:spcPts val="1200"/>
              </a:spcAft>
              <a:buFont typeface="Wingdings" panose="05000000000000000000" pitchFamily="2" charset="2"/>
              <a:buChar char="§"/>
            </a:pPr>
            <a:r>
              <a:rPr lang="en-US" sz="2400" dirty="0" smtClean="0"/>
              <a:t> Travel and may need to see a doctor away from home</a:t>
            </a:r>
          </a:p>
          <a:p>
            <a:pPr lvl="1">
              <a:lnSpc>
                <a:spcPct val="100000"/>
              </a:lnSpc>
              <a:spcBef>
                <a:spcPts val="0"/>
              </a:spcBef>
              <a:spcAft>
                <a:spcPts val="1200"/>
              </a:spcAft>
              <a:buFont typeface="Wingdings" panose="05000000000000000000" pitchFamily="2" charset="2"/>
              <a:buChar char="§"/>
            </a:pPr>
            <a:r>
              <a:rPr lang="en-US" sz="2400" dirty="0" smtClean="0"/>
              <a:t> See any doctor or specialist, no referrals</a:t>
            </a:r>
          </a:p>
          <a:p>
            <a:pPr lvl="1">
              <a:lnSpc>
                <a:spcPct val="100000"/>
              </a:lnSpc>
              <a:spcBef>
                <a:spcPts val="0"/>
              </a:spcBef>
              <a:spcAft>
                <a:spcPts val="1200"/>
              </a:spcAft>
              <a:buFont typeface="Wingdings" panose="05000000000000000000" pitchFamily="2" charset="2"/>
              <a:buChar char="§"/>
            </a:pPr>
            <a:r>
              <a:rPr lang="en-US" sz="2400" dirty="0" smtClean="0"/>
              <a:t> Plans help pay some of the health care costs that Medicare does not pay (deductibles, coinsurance and/or copayments)</a:t>
            </a:r>
            <a:endParaRPr lang="en-US" sz="2400" dirty="0"/>
          </a:p>
          <a:p>
            <a:pPr lvl="1">
              <a:lnSpc>
                <a:spcPct val="100000"/>
              </a:lnSpc>
              <a:spcBef>
                <a:spcPts val="0"/>
              </a:spcBef>
              <a:spcAft>
                <a:spcPts val="1200"/>
              </a:spcAft>
              <a:buFont typeface="Wingdings" panose="05000000000000000000" pitchFamily="2" charset="2"/>
              <a:buChar char="§"/>
            </a:pPr>
            <a:r>
              <a:rPr lang="en-US" sz="2400" dirty="0" smtClean="0"/>
              <a:t> You can keep it as long as you pay premiums on time</a:t>
            </a:r>
          </a:p>
          <a:p>
            <a:pPr lvl="1">
              <a:lnSpc>
                <a:spcPct val="110000"/>
              </a:lnSpc>
              <a:spcBef>
                <a:spcPts val="0"/>
              </a:spcBef>
              <a:buFont typeface="Wingdings" panose="05000000000000000000" pitchFamily="2" charset="2"/>
              <a:buChar char="§"/>
            </a:pPr>
            <a:endParaRPr lang="en-US" sz="2400" dirty="0"/>
          </a:p>
          <a:p>
            <a:pPr lvl="1">
              <a:lnSpc>
                <a:spcPct val="150000"/>
              </a:lnSpc>
              <a:buFont typeface="Wingdings" panose="05000000000000000000" pitchFamily="2" charset="2"/>
              <a:buChar char="§"/>
            </a:pPr>
            <a:endParaRPr lang="en-US" sz="2400" dirty="0"/>
          </a:p>
        </p:txBody>
      </p:sp>
    </p:spTree>
    <p:extLst>
      <p:ext uri="{BB962C8B-B14F-4D97-AF65-F5344CB8AC3E}">
        <p14:creationId xmlns:p14="http://schemas.microsoft.com/office/powerpoint/2010/main" val="29265286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Advantage</a:t>
            </a:r>
            <a:endParaRPr lang="en-US" dirty="0"/>
          </a:p>
        </p:txBody>
      </p:sp>
      <p:sp>
        <p:nvSpPr>
          <p:cNvPr id="3" name="Content Placeholder 2"/>
          <p:cNvSpPr>
            <a:spLocks noGrp="1"/>
          </p:cNvSpPr>
          <p:nvPr>
            <p:ph idx="1"/>
          </p:nvPr>
        </p:nvSpPr>
        <p:spPr>
          <a:xfrm>
            <a:off x="914400" y="1756695"/>
            <a:ext cx="7543801" cy="2967705"/>
          </a:xfrm>
        </p:spPr>
        <p:txBody>
          <a:bodyPr/>
          <a:lstStyle/>
          <a:p>
            <a:pPr>
              <a:lnSpc>
                <a:spcPct val="100000"/>
              </a:lnSpc>
              <a:spcBef>
                <a:spcPts val="0"/>
              </a:spcBef>
              <a:spcAft>
                <a:spcPts val="3000"/>
              </a:spcAft>
              <a:buFont typeface="Wingdings" panose="05000000000000000000" pitchFamily="2" charset="2"/>
              <a:buChar char="§"/>
            </a:pPr>
            <a:r>
              <a:rPr lang="en-US" sz="2800" dirty="0" smtClean="0"/>
              <a:t> Part </a:t>
            </a:r>
            <a:r>
              <a:rPr lang="en-US" sz="2800" dirty="0"/>
              <a:t>C replaces A&amp;B and </a:t>
            </a:r>
            <a:r>
              <a:rPr lang="en-US" sz="2800" dirty="0" smtClean="0"/>
              <a:t>can include Part D</a:t>
            </a:r>
          </a:p>
          <a:p>
            <a:pPr>
              <a:lnSpc>
                <a:spcPct val="100000"/>
              </a:lnSpc>
              <a:spcBef>
                <a:spcPts val="0"/>
              </a:spcBef>
              <a:spcAft>
                <a:spcPts val="600"/>
              </a:spcAft>
              <a:buFont typeface="Wingdings" panose="05000000000000000000" pitchFamily="2" charset="2"/>
              <a:buChar char="§"/>
            </a:pPr>
            <a:r>
              <a:rPr lang="en-US" sz="2800" dirty="0" smtClean="0"/>
              <a:t> PPO </a:t>
            </a:r>
            <a:r>
              <a:rPr lang="en-US" sz="2800" dirty="0"/>
              <a:t>or HMO network of doctors</a:t>
            </a:r>
          </a:p>
          <a:p>
            <a:pPr lvl="1">
              <a:lnSpc>
                <a:spcPct val="100000"/>
              </a:lnSpc>
              <a:spcBef>
                <a:spcPts val="0"/>
              </a:spcBef>
              <a:spcAft>
                <a:spcPts val="1000"/>
              </a:spcAft>
            </a:pPr>
            <a:r>
              <a:rPr lang="en-US" sz="2400" dirty="0" smtClean="0"/>
              <a:t>Usually one or more plans available </a:t>
            </a:r>
            <a:r>
              <a:rPr lang="en-US" sz="2400" dirty="0"/>
              <a:t>in </a:t>
            </a:r>
            <a:r>
              <a:rPr lang="en-US" sz="2400" dirty="0" smtClean="0"/>
              <a:t>a county</a:t>
            </a:r>
            <a:endParaRPr lang="en-US" sz="2400" dirty="0"/>
          </a:p>
          <a:p>
            <a:pPr lvl="1">
              <a:lnSpc>
                <a:spcPct val="100000"/>
              </a:lnSpc>
              <a:spcBef>
                <a:spcPts val="0"/>
              </a:spcBef>
              <a:spcAft>
                <a:spcPts val="1000"/>
              </a:spcAft>
            </a:pPr>
            <a:r>
              <a:rPr lang="en-US" sz="2400" dirty="0"/>
              <a:t>Includes a </a:t>
            </a:r>
            <a:r>
              <a:rPr lang="en-US" sz="2400" i="1" dirty="0"/>
              <a:t>Maximum Out of Pocket</a:t>
            </a:r>
          </a:p>
          <a:p>
            <a:pPr>
              <a:lnSpc>
                <a:spcPct val="100000"/>
              </a:lnSpc>
              <a:spcBef>
                <a:spcPts val="0"/>
              </a:spcBef>
              <a:spcAft>
                <a:spcPts val="1800"/>
              </a:spcAft>
            </a:pPr>
            <a:endParaRPr lang="en-US" b="1" dirty="0">
              <a:solidFill>
                <a:schemeClr val="accent1">
                  <a:lumMod val="75000"/>
                </a:schemeClr>
              </a:solidFill>
            </a:endParaRPr>
          </a:p>
        </p:txBody>
      </p:sp>
    </p:spTree>
    <p:extLst>
      <p:ext uri="{BB962C8B-B14F-4D97-AF65-F5344CB8AC3E}">
        <p14:creationId xmlns:p14="http://schemas.microsoft.com/office/powerpoint/2010/main" val="41982714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it’s the best path</a:t>
            </a:r>
            <a:endParaRPr lang="en-US" dirty="0"/>
          </a:p>
        </p:txBody>
      </p:sp>
      <p:sp>
        <p:nvSpPr>
          <p:cNvPr id="3" name="Content Placeholder 2"/>
          <p:cNvSpPr>
            <a:spLocks noGrp="1"/>
          </p:cNvSpPr>
          <p:nvPr>
            <p:ph idx="1"/>
          </p:nvPr>
        </p:nvSpPr>
        <p:spPr>
          <a:xfrm>
            <a:off x="533400" y="2209800"/>
            <a:ext cx="4830625" cy="3429000"/>
          </a:xfrm>
        </p:spPr>
        <p:txBody>
          <a:bodyPr>
            <a:normAutofit/>
          </a:bodyPr>
          <a:lstStyle/>
          <a:p>
            <a:pPr>
              <a:lnSpc>
                <a:spcPct val="100000"/>
              </a:lnSpc>
              <a:spcBef>
                <a:spcPts val="0"/>
              </a:spcBef>
              <a:spcAft>
                <a:spcPts val="2400"/>
              </a:spcAft>
              <a:buFont typeface="Wingdings" panose="05000000000000000000" pitchFamily="2" charset="2"/>
              <a:buChar char="§"/>
            </a:pPr>
            <a:r>
              <a:rPr lang="en-US" sz="2400" dirty="0" smtClean="0"/>
              <a:t> </a:t>
            </a:r>
            <a:r>
              <a:rPr lang="en-US" sz="2800" dirty="0" smtClean="0"/>
              <a:t>Pay </a:t>
            </a:r>
            <a:r>
              <a:rPr lang="en-US" sz="2800" dirty="0"/>
              <a:t>a lower premium</a:t>
            </a:r>
          </a:p>
          <a:p>
            <a:pPr>
              <a:lnSpc>
                <a:spcPct val="100000"/>
              </a:lnSpc>
              <a:spcBef>
                <a:spcPts val="0"/>
              </a:spcBef>
              <a:spcAft>
                <a:spcPts val="2400"/>
              </a:spcAft>
              <a:buFont typeface="Wingdings" panose="05000000000000000000" pitchFamily="2" charset="2"/>
              <a:buChar char="§"/>
            </a:pPr>
            <a:r>
              <a:rPr lang="en-US" sz="2800" dirty="0" smtClean="0"/>
              <a:t> Use as a backup for VA </a:t>
            </a:r>
            <a:r>
              <a:rPr lang="en-US" sz="2800" dirty="0"/>
              <a:t>services</a:t>
            </a:r>
          </a:p>
          <a:p>
            <a:pPr>
              <a:lnSpc>
                <a:spcPct val="100000"/>
              </a:lnSpc>
              <a:spcBef>
                <a:spcPts val="0"/>
              </a:spcBef>
              <a:spcAft>
                <a:spcPts val="2400"/>
              </a:spcAft>
              <a:buFont typeface="Wingdings" panose="05000000000000000000" pitchFamily="2" charset="2"/>
              <a:buChar char="§"/>
            </a:pPr>
            <a:r>
              <a:rPr lang="en-US" sz="2800" dirty="0" smtClean="0"/>
              <a:t> Like </a:t>
            </a:r>
            <a:r>
              <a:rPr lang="en-US" sz="2800" dirty="0"/>
              <a:t>the network of doctors</a:t>
            </a:r>
          </a:p>
          <a:p>
            <a:pPr>
              <a:lnSpc>
                <a:spcPct val="100000"/>
              </a:lnSpc>
              <a:spcBef>
                <a:spcPts val="0"/>
              </a:spcBef>
              <a:spcAft>
                <a:spcPts val="2400"/>
              </a:spcAft>
              <a:buFont typeface="Wingdings" panose="05000000000000000000" pitchFamily="2" charset="2"/>
              <a:buChar char="§"/>
            </a:pPr>
            <a:r>
              <a:rPr lang="en-US" sz="2800" dirty="0" smtClean="0"/>
              <a:t> On </a:t>
            </a:r>
            <a:r>
              <a:rPr lang="en-US" sz="2800" dirty="0"/>
              <a:t>a low-income subsidy </a:t>
            </a:r>
            <a:r>
              <a:rPr lang="en-US" sz="2800" dirty="0" smtClean="0"/>
              <a:t>for Medicare</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514600"/>
            <a:ext cx="2857500" cy="2143125"/>
          </a:xfrm>
          <a:prstGeom prst="rect">
            <a:avLst/>
          </a:prstGeom>
        </p:spPr>
      </p:pic>
    </p:spTree>
    <p:extLst>
      <p:ext uri="{BB962C8B-B14F-4D97-AF65-F5344CB8AC3E}">
        <p14:creationId xmlns:p14="http://schemas.microsoft.com/office/powerpoint/2010/main" val="31081866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Drugs</a:t>
            </a:r>
            <a:endParaRPr lang="en-US" dirty="0"/>
          </a:p>
        </p:txBody>
      </p:sp>
      <p:sp>
        <p:nvSpPr>
          <p:cNvPr id="3" name="Content Placeholder 2"/>
          <p:cNvSpPr>
            <a:spLocks noGrp="1"/>
          </p:cNvSpPr>
          <p:nvPr>
            <p:ph idx="1"/>
          </p:nvPr>
        </p:nvSpPr>
        <p:spPr>
          <a:xfrm>
            <a:off x="891540" y="2145662"/>
            <a:ext cx="7475220" cy="3950338"/>
          </a:xfrm>
        </p:spPr>
        <p:txBody>
          <a:bodyPr>
            <a:normAutofit/>
          </a:bodyPr>
          <a:lstStyle/>
          <a:p>
            <a:pPr>
              <a:lnSpc>
                <a:spcPct val="100000"/>
              </a:lnSpc>
              <a:spcBef>
                <a:spcPts val="0"/>
              </a:spcBef>
              <a:spcAft>
                <a:spcPts val="2400"/>
              </a:spcAft>
              <a:buFont typeface="Wingdings" panose="05000000000000000000" pitchFamily="2" charset="2"/>
              <a:buChar char="§"/>
            </a:pPr>
            <a:r>
              <a:rPr lang="en-US" sz="2400" dirty="0" smtClean="0"/>
              <a:t> Part </a:t>
            </a:r>
            <a:r>
              <a:rPr lang="en-US" sz="2400" dirty="0"/>
              <a:t>D</a:t>
            </a:r>
          </a:p>
          <a:p>
            <a:pPr>
              <a:lnSpc>
                <a:spcPct val="100000"/>
              </a:lnSpc>
              <a:spcBef>
                <a:spcPts val="0"/>
              </a:spcBef>
              <a:spcAft>
                <a:spcPts val="2400"/>
              </a:spcAft>
              <a:buFont typeface="Wingdings" panose="05000000000000000000" pitchFamily="2" charset="2"/>
              <a:buChar char="§"/>
            </a:pPr>
            <a:r>
              <a:rPr lang="en-US" sz="2400" dirty="0" smtClean="0"/>
              <a:t> Prices vary by plan</a:t>
            </a:r>
            <a:endParaRPr lang="en-US" sz="2400" dirty="0"/>
          </a:p>
          <a:p>
            <a:pPr>
              <a:lnSpc>
                <a:spcPct val="100000"/>
              </a:lnSpc>
              <a:spcBef>
                <a:spcPts val="0"/>
              </a:spcBef>
              <a:spcAft>
                <a:spcPts val="2400"/>
              </a:spcAft>
              <a:buFont typeface="Wingdings" panose="05000000000000000000" pitchFamily="2" charset="2"/>
              <a:buChar char="§"/>
            </a:pPr>
            <a:r>
              <a:rPr lang="en-US" sz="2400" dirty="0" smtClean="0"/>
              <a:t> Included </a:t>
            </a:r>
            <a:r>
              <a:rPr lang="en-US" sz="2400" dirty="0"/>
              <a:t>with some retirement plans</a:t>
            </a:r>
          </a:p>
          <a:p>
            <a:pPr>
              <a:lnSpc>
                <a:spcPct val="100000"/>
              </a:lnSpc>
              <a:spcBef>
                <a:spcPts val="0"/>
              </a:spcBef>
              <a:spcAft>
                <a:spcPts val="2400"/>
              </a:spcAft>
              <a:buFont typeface="Wingdings" panose="05000000000000000000" pitchFamily="2" charset="2"/>
              <a:buChar char="§"/>
            </a:pPr>
            <a:r>
              <a:rPr lang="en-US" sz="2400" dirty="0" smtClean="0"/>
              <a:t> Late enrollment penalties may be imposed</a:t>
            </a:r>
          </a:p>
          <a:p>
            <a:pPr>
              <a:lnSpc>
                <a:spcPct val="100000"/>
              </a:lnSpc>
              <a:spcBef>
                <a:spcPts val="0"/>
              </a:spcBef>
              <a:spcAft>
                <a:spcPts val="2400"/>
              </a:spcAft>
              <a:buFont typeface="Wingdings" panose="05000000000000000000" pitchFamily="2" charset="2"/>
              <a:buChar char="§"/>
            </a:pPr>
            <a:r>
              <a:rPr lang="en-US" sz="2400" dirty="0" smtClean="0"/>
              <a:t> Vets are not required to enroll, but may choose to do so</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1752600" cy="1670266"/>
          </a:xfrm>
          <a:prstGeom prst="rect">
            <a:avLst/>
          </a:prstGeom>
        </p:spPr>
      </p:pic>
    </p:spTree>
    <p:extLst>
      <p:ext uri="{BB962C8B-B14F-4D97-AF65-F5344CB8AC3E}">
        <p14:creationId xmlns:p14="http://schemas.microsoft.com/office/powerpoint/2010/main" val="25221821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Help with Rx</a:t>
            </a:r>
            <a:endParaRPr lang="en-US" dirty="0"/>
          </a:p>
        </p:txBody>
      </p:sp>
      <p:sp>
        <p:nvSpPr>
          <p:cNvPr id="3" name="Content Placeholder 2"/>
          <p:cNvSpPr>
            <a:spLocks noGrp="1"/>
          </p:cNvSpPr>
          <p:nvPr>
            <p:ph idx="1"/>
          </p:nvPr>
        </p:nvSpPr>
        <p:spPr>
          <a:xfrm>
            <a:off x="822960" y="2057400"/>
            <a:ext cx="7696384" cy="3405953"/>
          </a:xfrm>
        </p:spPr>
        <p:txBody>
          <a:bodyPr>
            <a:noAutofit/>
          </a:bodyPr>
          <a:lstStyle/>
          <a:p>
            <a:pPr>
              <a:lnSpc>
                <a:spcPct val="100000"/>
              </a:lnSpc>
              <a:spcBef>
                <a:spcPts val="0"/>
              </a:spcBef>
              <a:spcAft>
                <a:spcPts val="1800"/>
              </a:spcAft>
              <a:buFont typeface="Wingdings" panose="05000000000000000000" pitchFamily="2" charset="2"/>
              <a:buChar char="§"/>
            </a:pPr>
            <a:r>
              <a:rPr lang="en-US" sz="2400" dirty="0" smtClean="0"/>
              <a:t> Apply for a low income subsidy</a:t>
            </a:r>
          </a:p>
          <a:p>
            <a:pPr>
              <a:lnSpc>
                <a:spcPct val="100000"/>
              </a:lnSpc>
              <a:spcBef>
                <a:spcPts val="0"/>
              </a:spcBef>
              <a:spcAft>
                <a:spcPts val="1800"/>
              </a:spcAft>
              <a:buFont typeface="Wingdings" panose="05000000000000000000" pitchFamily="2" charset="2"/>
              <a:buChar char="§"/>
            </a:pPr>
            <a:r>
              <a:rPr lang="en-US" sz="2400" dirty="0" smtClean="0"/>
              <a:t> Annual income less than </a:t>
            </a:r>
            <a:r>
              <a:rPr lang="en-US" sz="2400" b="1" dirty="0" smtClean="0"/>
              <a:t>$20,385 </a:t>
            </a:r>
            <a:r>
              <a:rPr lang="en-US" sz="2400" dirty="0" smtClean="0"/>
              <a:t>for singles and </a:t>
            </a:r>
            <a:r>
              <a:rPr lang="en-US" sz="2400" b="1" dirty="0" smtClean="0"/>
              <a:t>$27,465 </a:t>
            </a:r>
            <a:r>
              <a:rPr lang="en-US" sz="2400" dirty="0" smtClean="0"/>
              <a:t>for couples*</a:t>
            </a:r>
          </a:p>
          <a:p>
            <a:pPr>
              <a:lnSpc>
                <a:spcPct val="100000"/>
              </a:lnSpc>
              <a:spcBef>
                <a:spcPts val="0"/>
              </a:spcBef>
              <a:spcAft>
                <a:spcPts val="1800"/>
              </a:spcAft>
              <a:buFont typeface="Wingdings" panose="05000000000000000000" pitchFamily="2" charset="2"/>
              <a:buChar char="§"/>
            </a:pPr>
            <a:r>
              <a:rPr lang="en-US" sz="2400" dirty="0" smtClean="0"/>
              <a:t> Resources less than </a:t>
            </a:r>
            <a:r>
              <a:rPr lang="en-US" sz="2400" b="1" dirty="0" smtClean="0"/>
              <a:t>$15,510 </a:t>
            </a:r>
            <a:r>
              <a:rPr lang="en-US" sz="2400" dirty="0" smtClean="0"/>
              <a:t>for singles and </a:t>
            </a:r>
            <a:r>
              <a:rPr lang="en-US" sz="2400" b="1" dirty="0" smtClean="0"/>
              <a:t>$30,950 </a:t>
            </a:r>
            <a:r>
              <a:rPr lang="en-US" sz="2400" dirty="0" smtClean="0"/>
              <a:t>for couples*</a:t>
            </a:r>
          </a:p>
          <a:p>
            <a:pPr>
              <a:lnSpc>
                <a:spcPct val="100000"/>
              </a:lnSpc>
              <a:spcBef>
                <a:spcPts val="0"/>
              </a:spcBef>
              <a:spcAft>
                <a:spcPts val="0"/>
              </a:spcAft>
              <a:buFont typeface="Wingdings" panose="05000000000000000000" pitchFamily="2" charset="2"/>
              <a:buChar char="§"/>
            </a:pPr>
            <a:r>
              <a:rPr lang="en-US" sz="2400" dirty="0" smtClean="0"/>
              <a:t> May also help with deductibles, co-pays and premiums</a:t>
            </a:r>
            <a:endParaRPr lang="en-US" sz="2400" dirty="0"/>
          </a:p>
        </p:txBody>
      </p:sp>
      <p:sp>
        <p:nvSpPr>
          <p:cNvPr id="5" name="TextBox 4"/>
          <p:cNvSpPr txBox="1"/>
          <p:nvPr/>
        </p:nvSpPr>
        <p:spPr>
          <a:xfrm>
            <a:off x="788386" y="5334000"/>
            <a:ext cx="755904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lumMod val="75000"/>
                    <a:lumOff val="25000"/>
                  </a:schemeClr>
                </a:solidFill>
              </a:rPr>
              <a:t>*From SSA Understanding the Extra Help with your Medicare Prescription Drug Plan Feb. 2022</a:t>
            </a:r>
            <a:endParaRPr lang="en-US" i="1" dirty="0">
              <a:solidFill>
                <a:schemeClr val="tx1">
                  <a:lumMod val="75000"/>
                  <a:lumOff val="25000"/>
                </a:schemeClr>
              </a:solidFill>
            </a:endParaRPr>
          </a:p>
        </p:txBody>
      </p:sp>
    </p:spTree>
    <p:extLst>
      <p:ext uri="{BB962C8B-B14F-4D97-AF65-F5344CB8AC3E}">
        <p14:creationId xmlns:p14="http://schemas.microsoft.com/office/powerpoint/2010/main" val="20987517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2023 Rx Gap</a:t>
            </a:r>
            <a:endParaRPr lang="en-US" dirty="0"/>
          </a:p>
        </p:txBody>
      </p:sp>
      <p:sp>
        <p:nvSpPr>
          <p:cNvPr id="3" name="Content Placeholder 2"/>
          <p:cNvSpPr>
            <a:spLocks noGrp="1"/>
          </p:cNvSpPr>
          <p:nvPr>
            <p:ph idx="1"/>
          </p:nvPr>
        </p:nvSpPr>
        <p:spPr>
          <a:xfrm>
            <a:off x="974678" y="2057400"/>
            <a:ext cx="7620000" cy="4023360"/>
          </a:xfrm>
        </p:spPr>
        <p:txBody>
          <a:bodyPr>
            <a:normAutofit/>
          </a:bodyPr>
          <a:lstStyle/>
          <a:p>
            <a:pPr>
              <a:lnSpc>
                <a:spcPct val="100000"/>
              </a:lnSpc>
              <a:spcBef>
                <a:spcPts val="0"/>
              </a:spcBef>
              <a:spcAft>
                <a:spcPts val="1800"/>
              </a:spcAft>
              <a:buFont typeface="Wingdings" panose="05000000000000000000" pitchFamily="2" charset="2"/>
              <a:buChar char="§"/>
            </a:pPr>
            <a:r>
              <a:rPr lang="en-US" sz="2400" dirty="0" smtClean="0"/>
              <a:t> Coverage gap begins when you </a:t>
            </a:r>
            <a:r>
              <a:rPr lang="en-US" sz="2400" dirty="0"/>
              <a:t>and your drug plan spends </a:t>
            </a:r>
            <a:r>
              <a:rPr lang="en-US" sz="2400" dirty="0" smtClean="0"/>
              <a:t>$4,660*</a:t>
            </a:r>
            <a:endParaRPr lang="en-US" sz="2400" dirty="0"/>
          </a:p>
          <a:p>
            <a:pPr>
              <a:lnSpc>
                <a:spcPct val="100000"/>
              </a:lnSpc>
              <a:spcBef>
                <a:spcPts val="0"/>
              </a:spcBef>
              <a:spcAft>
                <a:spcPts val="600"/>
              </a:spcAft>
              <a:buFont typeface="Wingdings" panose="05000000000000000000" pitchFamily="2" charset="2"/>
              <a:buChar char="§"/>
            </a:pPr>
            <a:r>
              <a:rPr lang="en-US" sz="2400" dirty="0" smtClean="0"/>
              <a:t> From $4,661 </a:t>
            </a:r>
            <a:r>
              <a:rPr lang="en-US" sz="2400" dirty="0"/>
              <a:t>to </a:t>
            </a:r>
            <a:r>
              <a:rPr lang="en-US" sz="2400" dirty="0" smtClean="0"/>
              <a:t>$7,400</a:t>
            </a:r>
          </a:p>
          <a:p>
            <a:pPr lvl="1">
              <a:lnSpc>
                <a:spcPct val="100000"/>
              </a:lnSpc>
              <a:spcBef>
                <a:spcPts val="0"/>
              </a:spcBef>
              <a:spcAft>
                <a:spcPts val="600"/>
              </a:spcAft>
              <a:buFont typeface="Courier New" panose="02070309020205020404" pitchFamily="49" charset="0"/>
              <a:buChar char="o"/>
            </a:pPr>
            <a:r>
              <a:rPr lang="en-US" sz="2200" dirty="0" smtClean="0"/>
              <a:t> You pay 25% of generic drugs</a:t>
            </a:r>
          </a:p>
          <a:p>
            <a:pPr lvl="1">
              <a:lnSpc>
                <a:spcPct val="100000"/>
              </a:lnSpc>
              <a:spcBef>
                <a:spcPts val="0"/>
              </a:spcBef>
              <a:spcAft>
                <a:spcPts val="1200"/>
              </a:spcAft>
              <a:buFont typeface="Courier New" panose="02070309020205020404" pitchFamily="49" charset="0"/>
              <a:buChar char="o"/>
            </a:pPr>
            <a:r>
              <a:rPr lang="en-US" sz="2200" dirty="0" smtClean="0"/>
              <a:t> You pay 25% of brand-name drugs, but 95% counts toward your out-of-pocket </a:t>
            </a:r>
          </a:p>
          <a:p>
            <a:pPr>
              <a:lnSpc>
                <a:spcPct val="100000"/>
              </a:lnSpc>
              <a:spcBef>
                <a:spcPts val="0"/>
              </a:spcBef>
              <a:spcAft>
                <a:spcPts val="1800"/>
              </a:spcAft>
              <a:buFont typeface="Wingdings" panose="05000000000000000000" pitchFamily="2" charset="2"/>
              <a:buChar char="§"/>
            </a:pPr>
            <a:r>
              <a:rPr lang="en-US" sz="2400" dirty="0" smtClean="0"/>
              <a:t> Catastrophic coverage after $7,400*</a:t>
            </a:r>
            <a:endParaRPr lang="en-US" sz="2400" dirty="0"/>
          </a:p>
        </p:txBody>
      </p:sp>
      <p:sp>
        <p:nvSpPr>
          <p:cNvPr id="4" name="TextBox 3"/>
          <p:cNvSpPr txBox="1"/>
          <p:nvPr/>
        </p:nvSpPr>
        <p:spPr>
          <a:xfrm>
            <a:off x="974678" y="5410200"/>
            <a:ext cx="5257800" cy="369332"/>
          </a:xfrm>
          <a:prstGeom prst="rect">
            <a:avLst/>
          </a:prstGeom>
          <a:noFill/>
        </p:spPr>
        <p:txBody>
          <a:bodyPr wrap="square" rtlCol="0">
            <a:spAutoFit/>
          </a:bodyPr>
          <a:lstStyle/>
          <a:p>
            <a:r>
              <a:rPr lang="en-US" dirty="0" smtClean="0">
                <a:solidFill>
                  <a:schemeClr val="tx1">
                    <a:lumMod val="75000"/>
                    <a:lumOff val="25000"/>
                  </a:schemeClr>
                </a:solidFill>
              </a:rPr>
              <a:t>* for 2023 </a:t>
            </a:r>
            <a:r>
              <a:rPr lang="en-US" dirty="0">
                <a:solidFill>
                  <a:schemeClr val="tx1">
                    <a:lumMod val="75000"/>
                    <a:lumOff val="25000"/>
                  </a:schemeClr>
                </a:solidFill>
              </a:rPr>
              <a:t>plans</a:t>
            </a:r>
          </a:p>
        </p:txBody>
      </p:sp>
    </p:spTree>
    <p:extLst>
      <p:ext uri="{BB962C8B-B14F-4D97-AF65-F5344CB8AC3E}">
        <p14:creationId xmlns:p14="http://schemas.microsoft.com/office/powerpoint/2010/main" val="12832657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When do you sign up for </a:t>
            </a:r>
            <a:r>
              <a:rPr lang="en-US" dirty="0" smtClean="0"/>
              <a:t>Medicare?</a:t>
            </a:r>
            <a:endParaRPr lang="en-US" dirty="0"/>
          </a:p>
        </p:txBody>
      </p:sp>
      <p:sp>
        <p:nvSpPr>
          <p:cNvPr id="3" name="Content Placeholder 2"/>
          <p:cNvSpPr>
            <a:spLocks noGrp="1"/>
          </p:cNvSpPr>
          <p:nvPr>
            <p:ph sz="half" idx="1"/>
          </p:nvPr>
        </p:nvSpPr>
        <p:spPr>
          <a:xfrm>
            <a:off x="811587" y="2590800"/>
            <a:ext cx="4434840" cy="2973494"/>
          </a:xfrm>
        </p:spPr>
        <p:txBody>
          <a:bodyPr>
            <a:normAutofit/>
          </a:bodyPr>
          <a:lstStyle/>
          <a:p>
            <a:pPr lvl="1">
              <a:lnSpc>
                <a:spcPct val="100000"/>
              </a:lnSpc>
              <a:spcBef>
                <a:spcPts val="0"/>
              </a:spcBef>
              <a:spcAft>
                <a:spcPts val="1200"/>
              </a:spcAft>
              <a:buFont typeface="Wingdings" panose="05000000000000000000" pitchFamily="2" charset="2"/>
              <a:buChar char="§"/>
            </a:pPr>
            <a:r>
              <a:rPr lang="en-US" sz="2800" dirty="0" smtClean="0"/>
              <a:t> Initial Enrollment Period</a:t>
            </a:r>
          </a:p>
          <a:p>
            <a:pPr lvl="1">
              <a:lnSpc>
                <a:spcPct val="100000"/>
              </a:lnSpc>
              <a:spcBef>
                <a:spcPts val="0"/>
              </a:spcBef>
              <a:spcAft>
                <a:spcPts val="1200"/>
              </a:spcAft>
              <a:buFont typeface="Wingdings" panose="05000000000000000000" pitchFamily="2" charset="2"/>
              <a:buChar char="§"/>
            </a:pPr>
            <a:r>
              <a:rPr lang="en-US" sz="2800" dirty="0" smtClean="0"/>
              <a:t> General Enrollment Period</a:t>
            </a:r>
          </a:p>
          <a:p>
            <a:pPr lvl="1">
              <a:lnSpc>
                <a:spcPct val="100000"/>
              </a:lnSpc>
              <a:spcBef>
                <a:spcPts val="0"/>
              </a:spcBef>
              <a:spcAft>
                <a:spcPts val="1200"/>
              </a:spcAft>
              <a:buFont typeface="Wingdings" panose="05000000000000000000" pitchFamily="2" charset="2"/>
              <a:buChar char="§"/>
            </a:pPr>
            <a:r>
              <a:rPr lang="en-US" sz="2800" dirty="0" smtClean="0"/>
              <a:t> Special Enrollment Period</a:t>
            </a:r>
            <a:endParaRPr lang="en-US" sz="28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46427" y="1737361"/>
            <a:ext cx="3702050" cy="3200482"/>
          </a:xfrm>
        </p:spPr>
      </p:pic>
    </p:spTree>
    <p:extLst>
      <p:ext uri="{BB962C8B-B14F-4D97-AF65-F5344CB8AC3E}">
        <p14:creationId xmlns:p14="http://schemas.microsoft.com/office/powerpoint/2010/main" val="154217336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palmer\AppData\Local\Microsoft\Windows\Temporary Internet Files\Content.IE5\BMEDOE8R\ques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26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Have questions?</a:t>
            </a:r>
            <a:endParaRPr lang="en-US" dirty="0"/>
          </a:p>
        </p:txBody>
      </p:sp>
      <p:sp>
        <p:nvSpPr>
          <p:cNvPr id="3" name="Content Placeholder 2"/>
          <p:cNvSpPr>
            <a:spLocks noGrp="1"/>
          </p:cNvSpPr>
          <p:nvPr>
            <p:ph idx="1"/>
          </p:nvPr>
        </p:nvSpPr>
        <p:spPr>
          <a:xfrm>
            <a:off x="822960" y="3124200"/>
            <a:ext cx="4263391" cy="1333500"/>
          </a:xfrm>
        </p:spPr>
        <p:txBody>
          <a:bodyPr>
            <a:normAutofit lnSpcReduction="10000"/>
          </a:bodyPr>
          <a:lstStyle/>
          <a:p>
            <a:pPr>
              <a:lnSpc>
                <a:spcPct val="100000"/>
              </a:lnSpc>
              <a:spcBef>
                <a:spcPts val="600"/>
              </a:spcBef>
            </a:pPr>
            <a:r>
              <a:rPr lang="en-US" sz="2800" dirty="0" smtClean="0"/>
              <a:t>The </a:t>
            </a:r>
            <a:r>
              <a:rPr lang="en-US" sz="2800" dirty="0"/>
              <a:t>decisions you make can</a:t>
            </a:r>
            <a:br>
              <a:rPr lang="en-US" sz="2800" dirty="0"/>
            </a:br>
            <a:r>
              <a:rPr lang="en-US" sz="2800" dirty="0"/>
              <a:t>impact your health care </a:t>
            </a:r>
            <a:br>
              <a:rPr lang="en-US" sz="2800" dirty="0"/>
            </a:br>
            <a:r>
              <a:rPr lang="en-US" sz="2800" dirty="0"/>
              <a:t>coverage for a long time</a:t>
            </a:r>
            <a:r>
              <a:rPr lang="en-US" sz="2800" dirty="0" smtClean="0"/>
              <a:t>.</a:t>
            </a:r>
            <a:endParaRPr lang="en-US" sz="2800" dirty="0"/>
          </a:p>
        </p:txBody>
      </p:sp>
    </p:spTree>
    <p:extLst>
      <p:ext uri="{BB962C8B-B14F-4D97-AF65-F5344CB8AC3E}">
        <p14:creationId xmlns:p14="http://schemas.microsoft.com/office/powerpoint/2010/main" val="31548239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57401"/>
            <a:ext cx="6172200" cy="2628899"/>
          </a:xfrm>
        </p:spPr>
        <p:txBody>
          <a:bodyPr>
            <a:normAutofit/>
          </a:bodyPr>
          <a:lstStyle/>
          <a:p>
            <a:pPr marL="0" indent="0" algn="ctr">
              <a:buNone/>
            </a:pPr>
            <a:endParaRPr lang="en-US" dirty="0" smtClean="0"/>
          </a:p>
          <a:p>
            <a:pPr marL="0" indent="0" algn="ctr">
              <a:buNone/>
            </a:pPr>
            <a:r>
              <a:rPr lang="en-US" dirty="0" smtClean="0"/>
              <a:t>YOUR NAME</a:t>
            </a:r>
          </a:p>
          <a:p>
            <a:pPr marL="0" indent="0" algn="ctr">
              <a:buNone/>
            </a:pPr>
            <a:r>
              <a:rPr lang="en-US" dirty="0" smtClean="0"/>
              <a:t>LICENSED INSURANCE AGENT</a:t>
            </a:r>
          </a:p>
          <a:p>
            <a:pPr marL="0" indent="0" algn="ctr">
              <a:buNone/>
            </a:pPr>
            <a:r>
              <a:rPr lang="en-US" dirty="0" smtClean="0"/>
              <a:t>PHONE NUMBER</a:t>
            </a:r>
          </a:p>
          <a:p>
            <a:pPr marL="0" indent="0" algn="ctr">
              <a:buNone/>
            </a:pPr>
            <a:r>
              <a:rPr lang="en-US" dirty="0" smtClean="0"/>
              <a:t>EMAIL</a:t>
            </a:r>
          </a:p>
          <a:p>
            <a:pPr marL="0" indent="0" algn="ctr">
              <a:buNone/>
            </a:pPr>
            <a:endParaRPr lang="en-US" dirty="0"/>
          </a:p>
        </p:txBody>
      </p:sp>
    </p:spTree>
    <p:extLst>
      <p:ext uri="{BB962C8B-B14F-4D97-AF65-F5344CB8AC3E}">
        <p14:creationId xmlns:p14="http://schemas.microsoft.com/office/powerpoint/2010/main" val="11482495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sign up for Medicare?</a:t>
            </a:r>
            <a:endParaRPr lang="en-US" dirty="0"/>
          </a:p>
        </p:txBody>
      </p:sp>
      <p:sp>
        <p:nvSpPr>
          <p:cNvPr id="3" name="Content Placeholder 2"/>
          <p:cNvSpPr>
            <a:spLocks noGrp="1"/>
          </p:cNvSpPr>
          <p:nvPr>
            <p:ph idx="1"/>
          </p:nvPr>
        </p:nvSpPr>
        <p:spPr>
          <a:xfrm>
            <a:off x="914399" y="1981200"/>
            <a:ext cx="4295839" cy="4023360"/>
          </a:xfrm>
        </p:spPr>
        <p:txBody>
          <a:bodyPr/>
          <a:lstStyle/>
          <a:p>
            <a:pPr marL="0" indent="0">
              <a:buNone/>
            </a:pPr>
            <a:r>
              <a:rPr lang="en-US" sz="3300" b="1" dirty="0" smtClean="0"/>
              <a:t>Collecting</a:t>
            </a:r>
            <a:r>
              <a:rPr lang="en-US" sz="3300" dirty="0" smtClean="0"/>
              <a:t> Social Security…</a:t>
            </a:r>
            <a:r>
              <a:rPr lang="en-US" dirty="0" smtClean="0"/>
              <a:t/>
            </a:r>
            <a:br>
              <a:rPr lang="en-US" dirty="0" smtClean="0"/>
            </a:br>
            <a:endParaRPr lang="en-US" dirty="0" smtClean="0"/>
          </a:p>
          <a:p>
            <a:pPr lvl="1">
              <a:lnSpc>
                <a:spcPct val="100000"/>
              </a:lnSpc>
              <a:spcBef>
                <a:spcPts val="0"/>
              </a:spcBef>
              <a:spcAft>
                <a:spcPts val="1200"/>
              </a:spcAft>
              <a:buFont typeface="Wingdings" panose="05000000000000000000" pitchFamily="2" charset="2"/>
              <a:buChar char="§"/>
            </a:pPr>
            <a:r>
              <a:rPr lang="en-US" sz="2400" dirty="0" smtClean="0"/>
              <a:t>Enrollment in Medicare is </a:t>
            </a:r>
            <a:r>
              <a:rPr lang="en-US" sz="2400" b="1" dirty="0" smtClean="0"/>
              <a:t>Automatic</a:t>
            </a:r>
          </a:p>
          <a:p>
            <a:pPr lvl="1">
              <a:lnSpc>
                <a:spcPct val="100000"/>
              </a:lnSpc>
              <a:spcBef>
                <a:spcPts val="0"/>
              </a:spcBef>
              <a:spcAft>
                <a:spcPts val="1200"/>
              </a:spcAft>
              <a:buFont typeface="Wingdings" panose="05000000000000000000" pitchFamily="2" charset="2"/>
              <a:buChar char="§"/>
            </a:pPr>
            <a:r>
              <a:rPr lang="en-US" sz="2400" dirty="0" smtClean="0"/>
              <a:t>Card arrives in the mail about 3 or 4 months before your 65</a:t>
            </a:r>
            <a:r>
              <a:rPr lang="en-US" sz="2400" baseline="30000" dirty="0" smtClean="0"/>
              <a:t>th</a:t>
            </a:r>
            <a:r>
              <a:rPr lang="en-US" sz="2400" dirty="0" smtClean="0"/>
              <a:t> birthday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41033"/>
            <a:ext cx="4147122" cy="4441215"/>
          </a:xfrm>
          <a:prstGeom prst="rect">
            <a:avLst/>
          </a:prstGeom>
        </p:spPr>
      </p:pic>
      <p:sp>
        <p:nvSpPr>
          <p:cNvPr id="5" name="TextBox 4"/>
          <p:cNvSpPr txBox="1"/>
          <p:nvPr/>
        </p:nvSpPr>
        <p:spPr>
          <a:xfrm>
            <a:off x="6096000" y="2819400"/>
            <a:ext cx="2270760" cy="523220"/>
          </a:xfrm>
          <a:prstGeom prst="rect">
            <a:avLst/>
          </a:prstGeom>
          <a:noFill/>
        </p:spPr>
        <p:txBody>
          <a:bodyPr wrap="square" rtlCol="0">
            <a:spAutoFit/>
          </a:bodyPr>
          <a:lstStyle/>
          <a:p>
            <a:pPr algn="ctr"/>
            <a:r>
              <a:rPr lang="en-US" sz="2800" dirty="0" smtClean="0">
                <a:latin typeface="Edwardian Script ITC" panose="030303020407070D0804" pitchFamily="66" charset="0"/>
              </a:rPr>
              <a:t>65</a:t>
            </a:r>
            <a:r>
              <a:rPr lang="en-US" sz="2800" baseline="30000" dirty="0" smtClean="0">
                <a:latin typeface="Edwardian Script ITC" panose="030303020407070D0804" pitchFamily="66" charset="0"/>
              </a:rPr>
              <a:t>th</a:t>
            </a:r>
            <a:r>
              <a:rPr lang="en-US" sz="2800" dirty="0" smtClean="0">
                <a:latin typeface="Edwardian Script ITC" panose="030303020407070D0804" pitchFamily="66" charset="0"/>
              </a:rPr>
              <a:t> Birthday!</a:t>
            </a:r>
            <a:endParaRPr lang="en-US" sz="2800" dirty="0">
              <a:latin typeface="Edwardian Script ITC" panose="030303020407070D0804" pitchFamily="66" charset="0"/>
            </a:endParaRPr>
          </a:p>
        </p:txBody>
      </p:sp>
    </p:spTree>
    <p:extLst>
      <p:ext uri="{BB962C8B-B14F-4D97-AF65-F5344CB8AC3E}">
        <p14:creationId xmlns:p14="http://schemas.microsoft.com/office/powerpoint/2010/main" val="1480143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sign up for Medicare?</a:t>
            </a:r>
            <a:endParaRPr lang="en-US" dirty="0"/>
          </a:p>
        </p:txBody>
      </p:sp>
      <p:sp>
        <p:nvSpPr>
          <p:cNvPr id="7" name="Content Placeholder 2"/>
          <p:cNvSpPr>
            <a:spLocks noGrp="1"/>
          </p:cNvSpPr>
          <p:nvPr>
            <p:ph idx="1"/>
          </p:nvPr>
        </p:nvSpPr>
        <p:spPr>
          <a:xfrm>
            <a:off x="914399" y="1752600"/>
            <a:ext cx="7543801" cy="4023360"/>
          </a:xfrm>
        </p:spPr>
        <p:txBody>
          <a:bodyPr>
            <a:normAutofit lnSpcReduction="10000"/>
          </a:bodyPr>
          <a:lstStyle/>
          <a:p>
            <a:pPr marL="0" indent="0">
              <a:lnSpc>
                <a:spcPct val="150000"/>
              </a:lnSpc>
              <a:buNone/>
            </a:pPr>
            <a:r>
              <a:rPr lang="en-US" sz="3300" b="1" dirty="0"/>
              <a:t>Not Collecting</a:t>
            </a:r>
            <a:r>
              <a:rPr lang="en-US" sz="3300" dirty="0"/>
              <a:t> Social Security…</a:t>
            </a:r>
            <a:r>
              <a:rPr lang="en-US" dirty="0" smtClean="0"/>
              <a:t/>
            </a:r>
            <a:br>
              <a:rPr lang="en-US" dirty="0" smtClean="0"/>
            </a:br>
            <a:r>
              <a:rPr lang="en-US" sz="2400" dirty="0">
                <a:latin typeface="Calibri"/>
              </a:rPr>
              <a:t>100 Days before your birth month</a:t>
            </a:r>
            <a:r>
              <a:rPr lang="en-US" sz="2400" dirty="0" smtClean="0">
                <a:latin typeface="Calibri"/>
              </a:rPr>
              <a:t>!</a:t>
            </a:r>
          </a:p>
          <a:p>
            <a:pPr marL="0" indent="0">
              <a:lnSpc>
                <a:spcPct val="150000"/>
              </a:lnSpc>
              <a:buNone/>
            </a:pPr>
            <a:r>
              <a:rPr lang="en-US" sz="2400" dirty="0" smtClean="0"/>
              <a:t>You can enroll two different ways:</a:t>
            </a:r>
          </a:p>
          <a:p>
            <a:pPr marL="457200" indent="-457200">
              <a:lnSpc>
                <a:spcPct val="120000"/>
              </a:lnSpc>
              <a:spcBef>
                <a:spcPts val="0"/>
              </a:spcBef>
              <a:spcAft>
                <a:spcPts val="1200"/>
              </a:spcAft>
              <a:buFont typeface="+mj-lt"/>
              <a:buAutoNum type="arabicPeriod"/>
            </a:pPr>
            <a:r>
              <a:rPr lang="en-US" sz="2400" dirty="0" smtClean="0">
                <a:latin typeface="Calibri"/>
              </a:rPr>
              <a:t>Call </a:t>
            </a:r>
            <a:r>
              <a:rPr lang="en-US" sz="2400" dirty="0">
                <a:latin typeface="Calibri"/>
              </a:rPr>
              <a:t>Social Security to </a:t>
            </a:r>
            <a:br>
              <a:rPr lang="en-US" sz="2400" dirty="0">
                <a:latin typeface="Calibri"/>
              </a:rPr>
            </a:br>
            <a:r>
              <a:rPr lang="en-US" sz="2400" dirty="0">
                <a:latin typeface="Calibri"/>
              </a:rPr>
              <a:t>schedule an appointment</a:t>
            </a:r>
            <a:br>
              <a:rPr lang="en-US" sz="2400" dirty="0">
                <a:latin typeface="Calibri"/>
              </a:rPr>
            </a:br>
            <a:r>
              <a:rPr lang="en-US" sz="2400" b="1" dirty="0" smtClean="0">
                <a:latin typeface="Calibri"/>
              </a:rPr>
              <a:t>800-772-1213</a:t>
            </a:r>
          </a:p>
          <a:p>
            <a:pPr marL="457200" indent="-457200">
              <a:lnSpc>
                <a:spcPct val="120000"/>
              </a:lnSpc>
              <a:spcBef>
                <a:spcPts val="0"/>
              </a:spcBef>
              <a:spcAft>
                <a:spcPts val="1200"/>
              </a:spcAft>
              <a:buFont typeface="+mj-lt"/>
              <a:buAutoNum type="arabicPeriod"/>
            </a:pPr>
            <a:r>
              <a:rPr lang="en-US" sz="2400" dirty="0" smtClean="0">
                <a:latin typeface="Calibri"/>
              </a:rPr>
              <a:t>Sign </a:t>
            </a:r>
            <a:r>
              <a:rPr lang="en-US" sz="2400" dirty="0">
                <a:latin typeface="Calibri"/>
              </a:rPr>
              <a:t>up at </a:t>
            </a:r>
            <a:r>
              <a:rPr lang="en-US" sz="2400" b="1" dirty="0">
                <a:latin typeface="Calibri"/>
              </a:rPr>
              <a:t>medicare.gov</a:t>
            </a:r>
            <a:endParaRPr lang="en-US" sz="24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764280"/>
            <a:ext cx="4015740" cy="1640260"/>
          </a:xfrm>
          <a:prstGeom prst="rect">
            <a:avLst/>
          </a:prstGeom>
          <a:ln>
            <a:noFill/>
          </a:ln>
          <a:effectLst>
            <a:outerShdw blurRad="342900" dist="139700" dir="2700000" algn="tl" rotWithShape="0">
              <a:srgbClr val="333333">
                <a:alpha val="15000"/>
              </a:srgbClr>
            </a:outerShdw>
          </a:effectLst>
        </p:spPr>
      </p:pic>
    </p:spTree>
    <p:extLst>
      <p:ext uri="{BB962C8B-B14F-4D97-AF65-F5344CB8AC3E}">
        <p14:creationId xmlns:p14="http://schemas.microsoft.com/office/powerpoint/2010/main" val="20726037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Medicare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969" y="2291725"/>
            <a:ext cx="4570062" cy="2878282"/>
          </a:xfrm>
          <a:prstGeom prst="rect">
            <a:avLst/>
          </a:prstGeom>
        </p:spPr>
      </p:pic>
    </p:spTree>
    <p:extLst>
      <p:ext uri="{BB962C8B-B14F-4D97-AF65-F5344CB8AC3E}">
        <p14:creationId xmlns:p14="http://schemas.microsoft.com/office/powerpoint/2010/main" val="28444531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A Hospital Care</a:t>
            </a:r>
            <a:br>
              <a:rPr lang="en-US" dirty="0" smtClean="0"/>
            </a:br>
            <a:r>
              <a:rPr lang="en-US" sz="2700" dirty="0"/>
              <a:t>Premium Free</a:t>
            </a:r>
          </a:p>
        </p:txBody>
      </p:sp>
      <p:sp>
        <p:nvSpPr>
          <p:cNvPr id="3" name="Content Placeholder 2"/>
          <p:cNvSpPr>
            <a:spLocks noGrp="1"/>
          </p:cNvSpPr>
          <p:nvPr>
            <p:ph idx="1"/>
          </p:nvPr>
        </p:nvSpPr>
        <p:spPr>
          <a:xfrm>
            <a:off x="822960" y="2511241"/>
            <a:ext cx="4815841" cy="2954866"/>
          </a:xfrm>
        </p:spPr>
        <p:txBody>
          <a:bodyPr>
            <a:normAutofit/>
          </a:bodyPr>
          <a:lstStyle/>
          <a:p>
            <a:pPr lvl="1">
              <a:lnSpc>
                <a:spcPct val="100000"/>
              </a:lnSpc>
              <a:spcBef>
                <a:spcPts val="0"/>
              </a:spcBef>
              <a:spcAft>
                <a:spcPts val="1200"/>
              </a:spcAft>
              <a:buFont typeface="Wingdings" panose="05000000000000000000" pitchFamily="2" charset="2"/>
              <a:buChar char="§"/>
            </a:pPr>
            <a:r>
              <a:rPr lang="en-US" sz="2400" dirty="0" smtClean="0"/>
              <a:t> First </a:t>
            </a:r>
            <a:r>
              <a:rPr lang="en-US" sz="2400" dirty="0"/>
              <a:t>60 days covered 100%</a:t>
            </a:r>
          </a:p>
          <a:p>
            <a:pPr lvl="1">
              <a:lnSpc>
                <a:spcPct val="100000"/>
              </a:lnSpc>
              <a:spcBef>
                <a:spcPts val="0"/>
              </a:spcBef>
              <a:spcAft>
                <a:spcPts val="1200"/>
              </a:spcAft>
              <a:buFont typeface="Wingdings" panose="05000000000000000000" pitchFamily="2" charset="2"/>
              <a:buChar char="§"/>
            </a:pPr>
            <a:r>
              <a:rPr lang="en-US" sz="2400" dirty="0" smtClean="0"/>
              <a:t> First </a:t>
            </a:r>
            <a:r>
              <a:rPr lang="en-US" sz="2400" dirty="0"/>
              <a:t>20 days of skilled </a:t>
            </a:r>
            <a:r>
              <a:rPr lang="en-US" sz="2400" dirty="0" smtClean="0"/>
              <a:t>nursing </a:t>
            </a:r>
            <a:r>
              <a:rPr lang="en-US" sz="2400" dirty="0"/>
              <a:t>covered 100%</a:t>
            </a:r>
          </a:p>
          <a:p>
            <a:pPr lvl="1">
              <a:lnSpc>
                <a:spcPct val="100000"/>
              </a:lnSpc>
              <a:spcBef>
                <a:spcPts val="0"/>
              </a:spcBef>
              <a:spcAft>
                <a:spcPts val="1200"/>
              </a:spcAft>
              <a:buFont typeface="Wingdings" panose="05000000000000000000" pitchFamily="2" charset="2"/>
              <a:buChar char="§"/>
            </a:pPr>
            <a:r>
              <a:rPr lang="en-US" sz="2400" dirty="0" smtClean="0"/>
              <a:t> $1,600 </a:t>
            </a:r>
            <a:r>
              <a:rPr lang="en-US" sz="2400" dirty="0"/>
              <a:t>deductible </a:t>
            </a:r>
            <a:r>
              <a:rPr lang="en-US" sz="2400" dirty="0" smtClean="0"/>
              <a:t>per occurrence*</a:t>
            </a:r>
            <a:endParaRPr lang="en-US" sz="2400" dirty="0"/>
          </a:p>
        </p:txBody>
      </p:sp>
      <p:sp>
        <p:nvSpPr>
          <p:cNvPr id="5" name="TextBox 4"/>
          <p:cNvSpPr txBox="1"/>
          <p:nvPr/>
        </p:nvSpPr>
        <p:spPr>
          <a:xfrm>
            <a:off x="1219200" y="5327608"/>
            <a:ext cx="5257800" cy="369332"/>
          </a:xfrm>
          <a:prstGeom prst="rect">
            <a:avLst/>
          </a:prstGeom>
          <a:noFill/>
        </p:spPr>
        <p:txBody>
          <a:bodyPr wrap="square" rtlCol="0">
            <a:spAutoFit/>
          </a:bodyPr>
          <a:lstStyle/>
          <a:p>
            <a:r>
              <a:rPr lang="en-US" dirty="0">
                <a:solidFill>
                  <a:schemeClr val="tx1">
                    <a:lumMod val="75000"/>
                    <a:lumOff val="25000"/>
                  </a:schemeClr>
                </a:solidFill>
              </a:rPr>
              <a:t>* for </a:t>
            </a:r>
            <a:r>
              <a:rPr lang="en-US" dirty="0" smtClean="0">
                <a:solidFill>
                  <a:schemeClr val="tx1">
                    <a:lumMod val="75000"/>
                    <a:lumOff val="25000"/>
                  </a:schemeClr>
                </a:solidFill>
              </a:rPr>
              <a:t>2023 </a:t>
            </a:r>
            <a:r>
              <a:rPr lang="en-US" dirty="0">
                <a:solidFill>
                  <a:schemeClr val="tx1">
                    <a:lumMod val="75000"/>
                    <a:lumOff val="25000"/>
                  </a:schemeClr>
                </a:solidFill>
              </a:rPr>
              <a:t>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328" y="2209800"/>
            <a:ext cx="3124200" cy="2559245"/>
          </a:xfrm>
          <a:prstGeom prst="rect">
            <a:avLst/>
          </a:prstGeom>
        </p:spPr>
      </p:pic>
    </p:spTree>
    <p:extLst>
      <p:ext uri="{BB962C8B-B14F-4D97-AF65-F5344CB8AC3E}">
        <p14:creationId xmlns:p14="http://schemas.microsoft.com/office/powerpoint/2010/main" val="10486164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B Medical Services</a:t>
            </a:r>
            <a:br>
              <a:rPr lang="en-US" dirty="0" smtClean="0"/>
            </a:br>
            <a:r>
              <a:rPr lang="en-US" sz="2700" dirty="0"/>
              <a:t>$</a:t>
            </a:r>
            <a:r>
              <a:rPr lang="en-US" sz="2700" dirty="0" smtClean="0"/>
              <a:t>164.90 </a:t>
            </a:r>
            <a:r>
              <a:rPr lang="en-US" sz="2700" dirty="0"/>
              <a:t>monthly </a:t>
            </a:r>
            <a:r>
              <a:rPr lang="en-US" sz="2700" dirty="0" smtClean="0"/>
              <a:t>premium*</a:t>
            </a:r>
            <a:endParaRPr lang="en-US" sz="2700" dirty="0"/>
          </a:p>
        </p:txBody>
      </p:sp>
      <p:sp>
        <p:nvSpPr>
          <p:cNvPr id="3" name="Content Placeholder 2"/>
          <p:cNvSpPr>
            <a:spLocks noGrp="1"/>
          </p:cNvSpPr>
          <p:nvPr>
            <p:ph idx="1"/>
          </p:nvPr>
        </p:nvSpPr>
        <p:spPr>
          <a:xfrm>
            <a:off x="822960" y="2057401"/>
            <a:ext cx="7543800" cy="3657599"/>
          </a:xfrm>
        </p:spPr>
        <p:txBody>
          <a:bodyPr>
            <a:noAutofit/>
          </a:bodyPr>
          <a:lstStyle/>
          <a:p>
            <a:pPr>
              <a:lnSpc>
                <a:spcPct val="100000"/>
              </a:lnSpc>
              <a:spcBef>
                <a:spcPts val="0"/>
              </a:spcBef>
              <a:spcAft>
                <a:spcPts val="1200"/>
              </a:spcAft>
            </a:pPr>
            <a:r>
              <a:rPr lang="en-US" sz="2400" dirty="0" smtClean="0"/>
              <a:t>Covers medical services outside the hospital</a:t>
            </a:r>
          </a:p>
          <a:p>
            <a:pPr lvl="2">
              <a:lnSpc>
                <a:spcPct val="100000"/>
              </a:lnSpc>
              <a:spcBef>
                <a:spcPts val="0"/>
              </a:spcBef>
              <a:spcAft>
                <a:spcPts val="2400"/>
              </a:spcAft>
              <a:buFont typeface="Wingdings" panose="05000000000000000000" pitchFamily="2" charset="2"/>
              <a:buChar char="§"/>
            </a:pPr>
            <a:r>
              <a:rPr lang="en-US" sz="2200" dirty="0" smtClean="0"/>
              <a:t>Doctor visits, lab work, x-rays, ambulance, emergency room,   outpatient surgery</a:t>
            </a:r>
          </a:p>
          <a:p>
            <a:pPr>
              <a:lnSpc>
                <a:spcPct val="100000"/>
              </a:lnSpc>
              <a:spcBef>
                <a:spcPts val="0"/>
              </a:spcBef>
              <a:spcAft>
                <a:spcPts val="1200"/>
              </a:spcAft>
            </a:pPr>
            <a:r>
              <a:rPr lang="en-US" sz="2400" dirty="0" smtClean="0"/>
              <a:t>An 80-20 plan with Medicare paying 80%</a:t>
            </a:r>
          </a:p>
          <a:p>
            <a:pPr lvl="2">
              <a:lnSpc>
                <a:spcPct val="100000"/>
              </a:lnSpc>
              <a:spcBef>
                <a:spcPts val="0"/>
              </a:spcBef>
              <a:spcAft>
                <a:spcPts val="1200"/>
              </a:spcAft>
              <a:buFont typeface="Wingdings" panose="05000000000000000000" pitchFamily="2" charset="2"/>
              <a:buChar char="§"/>
            </a:pPr>
            <a:r>
              <a:rPr lang="en-US" sz="2200" dirty="0" smtClean="0"/>
              <a:t>$226 annual deductible</a:t>
            </a:r>
          </a:p>
          <a:p>
            <a:endParaRPr lang="en-US" dirty="0"/>
          </a:p>
        </p:txBody>
      </p:sp>
      <p:sp>
        <p:nvSpPr>
          <p:cNvPr id="4" name="TextBox 3"/>
          <p:cNvSpPr txBox="1"/>
          <p:nvPr/>
        </p:nvSpPr>
        <p:spPr>
          <a:xfrm>
            <a:off x="799824" y="4972049"/>
            <a:ext cx="4343951" cy="584775"/>
          </a:xfrm>
          <a:prstGeom prst="rect">
            <a:avLst/>
          </a:prstGeom>
          <a:noFill/>
        </p:spPr>
        <p:txBody>
          <a:bodyPr wrap="square" rtlCol="0">
            <a:spAutoFit/>
          </a:bodyPr>
          <a:lstStyle/>
          <a:p>
            <a:r>
              <a:rPr lang="en-US" sz="1600" dirty="0" smtClean="0">
                <a:solidFill>
                  <a:schemeClr val="tx1">
                    <a:lumMod val="75000"/>
                    <a:lumOff val="25000"/>
                  </a:schemeClr>
                </a:solidFill>
                <a:latin typeface="Calibri" panose="020F0502020204030204" pitchFamily="34" charset="0"/>
                <a:cs typeface="Arial" panose="020B0604020202020204" pitchFamily="34" charset="0"/>
              </a:rPr>
              <a:t>*For 2023 the standard Part B premium amount is $164.90 (or higher depending on your income). </a:t>
            </a:r>
            <a:endParaRPr lang="en-US" sz="1600" dirty="0">
              <a:solidFill>
                <a:schemeClr val="tx1">
                  <a:lumMod val="75000"/>
                  <a:lumOff val="25000"/>
                </a:schemeClr>
              </a:solidFill>
              <a:latin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227852"/>
            <a:ext cx="5746551" cy="1576622"/>
          </a:xfrm>
          <a:prstGeom prst="rect">
            <a:avLst/>
          </a:prstGeom>
        </p:spPr>
      </p:pic>
    </p:spTree>
    <p:extLst>
      <p:ext uri="{BB962C8B-B14F-4D97-AF65-F5344CB8AC3E}">
        <p14:creationId xmlns:p14="http://schemas.microsoft.com/office/powerpoint/2010/main" val="36778078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68" y="857250"/>
            <a:ext cx="6172200" cy="857250"/>
          </a:xfrm>
        </p:spPr>
        <p:txBody>
          <a:bodyPr>
            <a:normAutofit fontScale="90000"/>
          </a:bodyPr>
          <a:lstStyle/>
          <a:p>
            <a:r>
              <a:rPr lang="en-US" dirty="0" smtClean="0"/>
              <a:t>About that Part B Premium</a:t>
            </a:r>
            <a:endParaRPr lang="en-US" dirty="0"/>
          </a:p>
        </p:txBody>
      </p:sp>
      <p:sp>
        <p:nvSpPr>
          <p:cNvPr id="8" name="TextBox 7"/>
          <p:cNvSpPr txBox="1"/>
          <p:nvPr/>
        </p:nvSpPr>
        <p:spPr>
          <a:xfrm>
            <a:off x="1279168" y="6046751"/>
            <a:ext cx="6629400" cy="219291"/>
          </a:xfrm>
          <a:prstGeom prst="rect">
            <a:avLst/>
          </a:prstGeom>
          <a:noFill/>
        </p:spPr>
        <p:txBody>
          <a:bodyPr wrap="square" rtlCol="0">
            <a:spAutoFit/>
          </a:bodyPr>
          <a:lstStyle/>
          <a:p>
            <a:pPr algn="ctr"/>
            <a:r>
              <a:rPr lang="en-US" sz="825" dirty="0" smtClean="0">
                <a:solidFill>
                  <a:schemeClr val="tx1">
                    <a:lumMod val="75000"/>
                    <a:lumOff val="25000"/>
                  </a:schemeClr>
                </a:solidFill>
              </a:rPr>
              <a:t>*For 2023,the standard Part B premium amount is $164.90 (or higher depending on your income).</a:t>
            </a:r>
            <a:endParaRPr lang="en-US" sz="825" dirty="0">
              <a:solidFill>
                <a:schemeClr val="tx1">
                  <a:lumMod val="75000"/>
                  <a:lumOff val="2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553" y="2360533"/>
            <a:ext cx="5714429" cy="3682632"/>
          </a:xfrm>
          <a:prstGeom prst="rect">
            <a:avLst/>
          </a:prstGeom>
        </p:spPr>
      </p:pic>
      <p:cxnSp>
        <p:nvCxnSpPr>
          <p:cNvPr id="6" name="Straight Connector 5"/>
          <p:cNvCxnSpPr/>
          <p:nvPr/>
        </p:nvCxnSpPr>
        <p:spPr>
          <a:xfrm>
            <a:off x="2667000" y="2057400"/>
            <a:ext cx="0" cy="381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083" y="1931602"/>
            <a:ext cx="1143000" cy="430887"/>
          </a:xfrm>
          <a:prstGeom prst="rect">
            <a:avLst/>
          </a:prstGeom>
          <a:noFill/>
        </p:spPr>
        <p:txBody>
          <a:bodyPr wrap="square" rtlCol="0">
            <a:spAutoFit/>
          </a:bodyPr>
          <a:lstStyle/>
          <a:p>
            <a:r>
              <a:rPr lang="en-US" sz="1100" b="1" dirty="0" smtClean="0"/>
              <a:t>My joint</a:t>
            </a:r>
          </a:p>
          <a:p>
            <a:r>
              <a:rPr lang="en-US" sz="1100" b="1" dirty="0" smtClean="0"/>
              <a:t>Income is:</a:t>
            </a:r>
            <a:endParaRPr lang="en-US" sz="1100" b="1" dirty="0"/>
          </a:p>
        </p:txBody>
      </p:sp>
      <p:sp>
        <p:nvSpPr>
          <p:cNvPr id="10" name="TextBox 9"/>
          <p:cNvSpPr txBox="1"/>
          <p:nvPr/>
        </p:nvSpPr>
        <p:spPr>
          <a:xfrm>
            <a:off x="1698553" y="1924675"/>
            <a:ext cx="793894" cy="430887"/>
          </a:xfrm>
          <a:prstGeom prst="rect">
            <a:avLst/>
          </a:prstGeom>
          <a:noFill/>
        </p:spPr>
        <p:txBody>
          <a:bodyPr wrap="square" rtlCol="0">
            <a:spAutoFit/>
          </a:bodyPr>
          <a:lstStyle/>
          <a:p>
            <a:pPr algn="ctr"/>
            <a:r>
              <a:rPr lang="en-US" sz="1100" b="1" dirty="0" smtClean="0"/>
              <a:t>$194,000</a:t>
            </a:r>
          </a:p>
          <a:p>
            <a:pPr algn="ctr"/>
            <a:r>
              <a:rPr lang="en-US" sz="1100" b="1" dirty="0"/>
              <a:t>o</a:t>
            </a:r>
            <a:r>
              <a:rPr lang="en-US" sz="1100" b="1" dirty="0" smtClean="0"/>
              <a:t>r less</a:t>
            </a:r>
            <a:endParaRPr lang="en-US" sz="1100" b="1" dirty="0"/>
          </a:p>
        </p:txBody>
      </p:sp>
      <p:sp>
        <p:nvSpPr>
          <p:cNvPr id="11" name="TextBox 10"/>
          <p:cNvSpPr txBox="1"/>
          <p:nvPr/>
        </p:nvSpPr>
        <p:spPr>
          <a:xfrm>
            <a:off x="1723953" y="2488287"/>
            <a:ext cx="793894" cy="261610"/>
          </a:xfrm>
          <a:prstGeom prst="rect">
            <a:avLst/>
          </a:prstGeom>
          <a:noFill/>
        </p:spPr>
        <p:txBody>
          <a:bodyPr wrap="square" rtlCol="0">
            <a:spAutoFit/>
          </a:bodyPr>
          <a:lstStyle/>
          <a:p>
            <a:pPr algn="ctr"/>
            <a:r>
              <a:rPr lang="en-US" sz="1100" b="1" dirty="0" smtClean="0">
                <a:solidFill>
                  <a:srgbClr val="FF0000"/>
                </a:solidFill>
              </a:rPr>
              <a:t>$164.90</a:t>
            </a:r>
            <a:endParaRPr lang="en-US" sz="1100" b="1" dirty="0">
              <a:solidFill>
                <a:srgbClr val="FF0000"/>
              </a:solidFill>
            </a:endParaRPr>
          </a:p>
        </p:txBody>
      </p:sp>
      <p:sp>
        <p:nvSpPr>
          <p:cNvPr id="12" name="TextBox 11"/>
          <p:cNvSpPr txBox="1"/>
          <p:nvPr/>
        </p:nvSpPr>
        <p:spPr>
          <a:xfrm>
            <a:off x="502083" y="2364147"/>
            <a:ext cx="1143000" cy="430887"/>
          </a:xfrm>
          <a:prstGeom prst="rect">
            <a:avLst/>
          </a:prstGeom>
          <a:noFill/>
        </p:spPr>
        <p:txBody>
          <a:bodyPr wrap="square" rtlCol="0">
            <a:spAutoFit/>
          </a:bodyPr>
          <a:lstStyle/>
          <a:p>
            <a:r>
              <a:rPr lang="en-US" sz="1100" b="1" dirty="0" smtClean="0"/>
              <a:t>My monthly</a:t>
            </a:r>
          </a:p>
          <a:p>
            <a:r>
              <a:rPr lang="en-US" sz="1100" b="1" dirty="0" smtClean="0"/>
              <a:t>Part B costs:</a:t>
            </a:r>
            <a:endParaRPr lang="en-US" sz="1100" b="1" dirty="0"/>
          </a:p>
        </p:txBody>
      </p:sp>
      <p:sp>
        <p:nvSpPr>
          <p:cNvPr id="13" name="TextBox 12"/>
          <p:cNvSpPr txBox="1"/>
          <p:nvPr/>
        </p:nvSpPr>
        <p:spPr>
          <a:xfrm>
            <a:off x="480977" y="4038600"/>
            <a:ext cx="1143000" cy="430887"/>
          </a:xfrm>
          <a:prstGeom prst="rect">
            <a:avLst/>
          </a:prstGeom>
          <a:noFill/>
        </p:spPr>
        <p:txBody>
          <a:bodyPr wrap="square" rtlCol="0">
            <a:spAutoFit/>
          </a:bodyPr>
          <a:lstStyle/>
          <a:p>
            <a:r>
              <a:rPr lang="en-US" sz="1100" b="1" dirty="0" smtClean="0"/>
              <a:t>My individual</a:t>
            </a:r>
          </a:p>
          <a:p>
            <a:r>
              <a:rPr lang="en-US" sz="1100" b="1" dirty="0" smtClean="0"/>
              <a:t>Income is:</a:t>
            </a:r>
            <a:endParaRPr lang="en-US" sz="1100" b="1" dirty="0"/>
          </a:p>
        </p:txBody>
      </p:sp>
      <p:sp>
        <p:nvSpPr>
          <p:cNvPr id="14" name="TextBox 13"/>
          <p:cNvSpPr txBox="1"/>
          <p:nvPr/>
        </p:nvSpPr>
        <p:spPr>
          <a:xfrm>
            <a:off x="1724891" y="4038600"/>
            <a:ext cx="793894" cy="430909"/>
          </a:xfrm>
          <a:prstGeom prst="rect">
            <a:avLst/>
          </a:prstGeom>
          <a:noFill/>
        </p:spPr>
        <p:txBody>
          <a:bodyPr wrap="square" rtlCol="0">
            <a:spAutoFit/>
          </a:bodyPr>
          <a:lstStyle/>
          <a:p>
            <a:pPr algn="ctr"/>
            <a:r>
              <a:rPr lang="en-US" sz="1100" b="1" dirty="0" smtClean="0"/>
              <a:t>$97,000</a:t>
            </a:r>
          </a:p>
          <a:p>
            <a:pPr algn="ctr"/>
            <a:r>
              <a:rPr lang="en-US" sz="1100" b="1" dirty="0"/>
              <a:t>o</a:t>
            </a:r>
            <a:r>
              <a:rPr lang="en-US" sz="1100" b="1" dirty="0" smtClean="0"/>
              <a:t>r less</a:t>
            </a:r>
            <a:endParaRPr lang="en-US" sz="1100" b="1" dirty="0"/>
          </a:p>
        </p:txBody>
      </p:sp>
      <p:sp>
        <p:nvSpPr>
          <p:cNvPr id="16" name="TextBox 15"/>
          <p:cNvSpPr txBox="1"/>
          <p:nvPr/>
        </p:nvSpPr>
        <p:spPr>
          <a:xfrm>
            <a:off x="1732266" y="4572000"/>
            <a:ext cx="793894" cy="261610"/>
          </a:xfrm>
          <a:prstGeom prst="rect">
            <a:avLst/>
          </a:prstGeom>
          <a:noFill/>
        </p:spPr>
        <p:txBody>
          <a:bodyPr wrap="square" rtlCol="0">
            <a:spAutoFit/>
          </a:bodyPr>
          <a:lstStyle/>
          <a:p>
            <a:pPr algn="ctr"/>
            <a:r>
              <a:rPr lang="en-US" sz="1100" b="1" dirty="0" smtClean="0">
                <a:solidFill>
                  <a:srgbClr val="FF0000"/>
                </a:solidFill>
              </a:rPr>
              <a:t>$164.90</a:t>
            </a:r>
            <a:endParaRPr lang="en-US" sz="1100" b="1" dirty="0">
              <a:solidFill>
                <a:srgbClr val="FF0000"/>
              </a:solidFill>
            </a:endParaRPr>
          </a:p>
        </p:txBody>
      </p:sp>
      <p:sp>
        <p:nvSpPr>
          <p:cNvPr id="18" name="TextBox 17"/>
          <p:cNvSpPr txBox="1"/>
          <p:nvPr/>
        </p:nvSpPr>
        <p:spPr>
          <a:xfrm>
            <a:off x="2664229" y="1921904"/>
            <a:ext cx="793894" cy="430887"/>
          </a:xfrm>
          <a:prstGeom prst="rect">
            <a:avLst/>
          </a:prstGeom>
          <a:noFill/>
        </p:spPr>
        <p:txBody>
          <a:bodyPr wrap="square" rtlCol="0">
            <a:spAutoFit/>
          </a:bodyPr>
          <a:lstStyle/>
          <a:p>
            <a:pPr algn="ctr"/>
            <a:r>
              <a:rPr lang="en-US" sz="1100" b="1" dirty="0" smtClean="0"/>
              <a:t>$194,001-</a:t>
            </a:r>
          </a:p>
          <a:p>
            <a:pPr algn="ctr"/>
            <a:r>
              <a:rPr lang="en-US" sz="1100" b="1" dirty="0" smtClean="0"/>
              <a:t>$246,000</a:t>
            </a:r>
            <a:endParaRPr lang="en-US" sz="1100" b="1" dirty="0"/>
          </a:p>
        </p:txBody>
      </p:sp>
      <p:sp>
        <p:nvSpPr>
          <p:cNvPr id="19" name="TextBox 18"/>
          <p:cNvSpPr txBox="1"/>
          <p:nvPr/>
        </p:nvSpPr>
        <p:spPr>
          <a:xfrm>
            <a:off x="3674596" y="1932987"/>
            <a:ext cx="793894" cy="430887"/>
          </a:xfrm>
          <a:prstGeom prst="rect">
            <a:avLst/>
          </a:prstGeom>
          <a:noFill/>
        </p:spPr>
        <p:txBody>
          <a:bodyPr wrap="square" rtlCol="0">
            <a:spAutoFit/>
          </a:bodyPr>
          <a:lstStyle/>
          <a:p>
            <a:pPr algn="ctr"/>
            <a:r>
              <a:rPr lang="en-US" sz="1100" b="1" dirty="0" smtClean="0"/>
              <a:t>$246,001-</a:t>
            </a:r>
          </a:p>
          <a:p>
            <a:pPr algn="ctr"/>
            <a:r>
              <a:rPr lang="en-US" sz="1100" b="1" dirty="0" smtClean="0"/>
              <a:t>$306,000</a:t>
            </a:r>
            <a:endParaRPr lang="en-US" sz="1100" b="1" dirty="0"/>
          </a:p>
        </p:txBody>
      </p:sp>
      <p:sp>
        <p:nvSpPr>
          <p:cNvPr id="20" name="TextBox 19"/>
          <p:cNvSpPr txBox="1"/>
          <p:nvPr/>
        </p:nvSpPr>
        <p:spPr>
          <a:xfrm>
            <a:off x="4625076" y="1921903"/>
            <a:ext cx="793894" cy="430887"/>
          </a:xfrm>
          <a:prstGeom prst="rect">
            <a:avLst/>
          </a:prstGeom>
          <a:noFill/>
        </p:spPr>
        <p:txBody>
          <a:bodyPr wrap="square" rtlCol="0">
            <a:spAutoFit/>
          </a:bodyPr>
          <a:lstStyle/>
          <a:p>
            <a:pPr algn="ctr"/>
            <a:r>
              <a:rPr lang="en-US" sz="1100" b="1" dirty="0" smtClean="0"/>
              <a:t>$306,001-</a:t>
            </a:r>
          </a:p>
          <a:p>
            <a:pPr algn="ctr"/>
            <a:r>
              <a:rPr lang="en-US" sz="1100" b="1" dirty="0" smtClean="0"/>
              <a:t>$366,000</a:t>
            </a:r>
            <a:endParaRPr lang="en-US" sz="1100" b="1" dirty="0"/>
          </a:p>
        </p:txBody>
      </p:sp>
      <p:sp>
        <p:nvSpPr>
          <p:cNvPr id="21" name="TextBox 20"/>
          <p:cNvSpPr txBox="1"/>
          <p:nvPr/>
        </p:nvSpPr>
        <p:spPr>
          <a:xfrm>
            <a:off x="5635443" y="1921902"/>
            <a:ext cx="793894" cy="430887"/>
          </a:xfrm>
          <a:prstGeom prst="rect">
            <a:avLst/>
          </a:prstGeom>
          <a:noFill/>
        </p:spPr>
        <p:txBody>
          <a:bodyPr wrap="square" rtlCol="0">
            <a:spAutoFit/>
          </a:bodyPr>
          <a:lstStyle/>
          <a:p>
            <a:pPr algn="ctr"/>
            <a:r>
              <a:rPr lang="en-US" sz="1100" b="1" dirty="0" smtClean="0"/>
              <a:t>$366,001-</a:t>
            </a:r>
          </a:p>
          <a:p>
            <a:pPr algn="ctr"/>
            <a:r>
              <a:rPr lang="en-US" sz="1100" b="1" dirty="0" smtClean="0"/>
              <a:t>$749,999</a:t>
            </a:r>
            <a:endParaRPr lang="en-US" sz="1100" b="1" dirty="0"/>
          </a:p>
        </p:txBody>
      </p:sp>
      <p:sp>
        <p:nvSpPr>
          <p:cNvPr id="22" name="TextBox 21"/>
          <p:cNvSpPr txBox="1"/>
          <p:nvPr/>
        </p:nvSpPr>
        <p:spPr>
          <a:xfrm>
            <a:off x="6581209" y="1931601"/>
            <a:ext cx="793894" cy="430887"/>
          </a:xfrm>
          <a:prstGeom prst="rect">
            <a:avLst/>
          </a:prstGeom>
          <a:noFill/>
        </p:spPr>
        <p:txBody>
          <a:bodyPr wrap="square" rtlCol="0">
            <a:spAutoFit/>
          </a:bodyPr>
          <a:lstStyle/>
          <a:p>
            <a:pPr algn="ctr"/>
            <a:r>
              <a:rPr lang="en-US" sz="1100" b="1" dirty="0" smtClean="0"/>
              <a:t>$750,000</a:t>
            </a:r>
          </a:p>
          <a:p>
            <a:pPr algn="ctr"/>
            <a:r>
              <a:rPr lang="en-US" sz="1100" b="1" dirty="0"/>
              <a:t>a</a:t>
            </a:r>
            <a:r>
              <a:rPr lang="en-US" sz="1100" b="1" dirty="0" smtClean="0"/>
              <a:t>nd above</a:t>
            </a:r>
            <a:endParaRPr lang="en-US" sz="1100" b="1" dirty="0"/>
          </a:p>
        </p:txBody>
      </p:sp>
      <p:sp>
        <p:nvSpPr>
          <p:cNvPr id="23" name="TextBox 22"/>
          <p:cNvSpPr txBox="1"/>
          <p:nvPr/>
        </p:nvSpPr>
        <p:spPr>
          <a:xfrm>
            <a:off x="2726822" y="2484135"/>
            <a:ext cx="793894" cy="261610"/>
          </a:xfrm>
          <a:prstGeom prst="rect">
            <a:avLst/>
          </a:prstGeom>
          <a:noFill/>
        </p:spPr>
        <p:txBody>
          <a:bodyPr wrap="square" rtlCol="0">
            <a:spAutoFit/>
          </a:bodyPr>
          <a:lstStyle/>
          <a:p>
            <a:pPr algn="ctr"/>
            <a:r>
              <a:rPr lang="en-US" sz="1100" b="1" dirty="0" smtClean="0">
                <a:solidFill>
                  <a:srgbClr val="FF0000"/>
                </a:solidFill>
              </a:rPr>
              <a:t>$230.80</a:t>
            </a:r>
            <a:endParaRPr lang="en-US" sz="1100" b="1" dirty="0">
              <a:solidFill>
                <a:srgbClr val="FF0000"/>
              </a:solidFill>
            </a:endParaRPr>
          </a:p>
        </p:txBody>
      </p:sp>
      <p:sp>
        <p:nvSpPr>
          <p:cNvPr id="24" name="TextBox 23"/>
          <p:cNvSpPr txBox="1"/>
          <p:nvPr/>
        </p:nvSpPr>
        <p:spPr>
          <a:xfrm>
            <a:off x="3686937" y="2484135"/>
            <a:ext cx="793894" cy="261610"/>
          </a:xfrm>
          <a:prstGeom prst="rect">
            <a:avLst/>
          </a:prstGeom>
          <a:noFill/>
        </p:spPr>
        <p:txBody>
          <a:bodyPr wrap="square" rtlCol="0">
            <a:spAutoFit/>
          </a:bodyPr>
          <a:lstStyle/>
          <a:p>
            <a:pPr algn="ctr"/>
            <a:r>
              <a:rPr lang="en-US" sz="1100" b="1" dirty="0" smtClean="0">
                <a:solidFill>
                  <a:srgbClr val="FF0000"/>
                </a:solidFill>
              </a:rPr>
              <a:t>$329.70</a:t>
            </a:r>
            <a:endParaRPr lang="en-US" sz="1100" b="1" dirty="0">
              <a:solidFill>
                <a:srgbClr val="FF0000"/>
              </a:solidFill>
            </a:endParaRPr>
          </a:p>
        </p:txBody>
      </p:sp>
      <p:sp>
        <p:nvSpPr>
          <p:cNvPr id="25" name="TextBox 24"/>
          <p:cNvSpPr txBox="1"/>
          <p:nvPr/>
        </p:nvSpPr>
        <p:spPr>
          <a:xfrm>
            <a:off x="4619632" y="2484135"/>
            <a:ext cx="793894" cy="261610"/>
          </a:xfrm>
          <a:prstGeom prst="rect">
            <a:avLst/>
          </a:prstGeom>
          <a:noFill/>
        </p:spPr>
        <p:txBody>
          <a:bodyPr wrap="square" rtlCol="0">
            <a:spAutoFit/>
          </a:bodyPr>
          <a:lstStyle/>
          <a:p>
            <a:pPr algn="ctr"/>
            <a:r>
              <a:rPr lang="en-US" sz="1100" b="1" dirty="0" smtClean="0">
                <a:solidFill>
                  <a:srgbClr val="FF0000"/>
                </a:solidFill>
              </a:rPr>
              <a:t>$428.60</a:t>
            </a:r>
            <a:endParaRPr lang="en-US" sz="1100" b="1" dirty="0">
              <a:solidFill>
                <a:srgbClr val="FF0000"/>
              </a:solidFill>
            </a:endParaRPr>
          </a:p>
        </p:txBody>
      </p:sp>
      <p:sp>
        <p:nvSpPr>
          <p:cNvPr id="26" name="TextBox 25"/>
          <p:cNvSpPr txBox="1"/>
          <p:nvPr/>
        </p:nvSpPr>
        <p:spPr>
          <a:xfrm>
            <a:off x="5635443" y="2484135"/>
            <a:ext cx="793894" cy="261610"/>
          </a:xfrm>
          <a:prstGeom prst="rect">
            <a:avLst/>
          </a:prstGeom>
          <a:noFill/>
        </p:spPr>
        <p:txBody>
          <a:bodyPr wrap="square" rtlCol="0">
            <a:spAutoFit/>
          </a:bodyPr>
          <a:lstStyle/>
          <a:p>
            <a:pPr algn="ctr"/>
            <a:r>
              <a:rPr lang="en-US" sz="1100" b="1" dirty="0" smtClean="0">
                <a:solidFill>
                  <a:srgbClr val="FF0000"/>
                </a:solidFill>
              </a:rPr>
              <a:t>$527.50</a:t>
            </a:r>
            <a:endParaRPr lang="en-US" sz="1100" b="1" dirty="0">
              <a:solidFill>
                <a:srgbClr val="FF0000"/>
              </a:solidFill>
            </a:endParaRPr>
          </a:p>
        </p:txBody>
      </p:sp>
      <p:sp>
        <p:nvSpPr>
          <p:cNvPr id="27" name="TextBox 26"/>
          <p:cNvSpPr txBox="1"/>
          <p:nvPr/>
        </p:nvSpPr>
        <p:spPr>
          <a:xfrm>
            <a:off x="6524665" y="2479700"/>
            <a:ext cx="793894" cy="261610"/>
          </a:xfrm>
          <a:prstGeom prst="rect">
            <a:avLst/>
          </a:prstGeom>
          <a:noFill/>
        </p:spPr>
        <p:txBody>
          <a:bodyPr wrap="square" rtlCol="0">
            <a:spAutoFit/>
          </a:bodyPr>
          <a:lstStyle/>
          <a:p>
            <a:pPr algn="ctr"/>
            <a:r>
              <a:rPr lang="en-US" sz="1100" b="1" dirty="0" smtClean="0">
                <a:solidFill>
                  <a:srgbClr val="FF0000"/>
                </a:solidFill>
              </a:rPr>
              <a:t>$560.50</a:t>
            </a:r>
            <a:endParaRPr lang="en-US" sz="1100" b="1" dirty="0">
              <a:solidFill>
                <a:srgbClr val="FF0000"/>
              </a:solidFill>
            </a:endParaRPr>
          </a:p>
        </p:txBody>
      </p:sp>
      <p:sp>
        <p:nvSpPr>
          <p:cNvPr id="28" name="TextBox 27"/>
          <p:cNvSpPr txBox="1"/>
          <p:nvPr/>
        </p:nvSpPr>
        <p:spPr>
          <a:xfrm>
            <a:off x="2680526" y="4038601"/>
            <a:ext cx="793894" cy="430887"/>
          </a:xfrm>
          <a:prstGeom prst="rect">
            <a:avLst/>
          </a:prstGeom>
          <a:noFill/>
        </p:spPr>
        <p:txBody>
          <a:bodyPr wrap="square" rtlCol="0">
            <a:spAutoFit/>
          </a:bodyPr>
          <a:lstStyle/>
          <a:p>
            <a:pPr algn="ctr"/>
            <a:r>
              <a:rPr lang="en-US" sz="1100" b="1" dirty="0" smtClean="0"/>
              <a:t>$97,001-</a:t>
            </a:r>
          </a:p>
          <a:p>
            <a:pPr algn="ctr"/>
            <a:r>
              <a:rPr lang="en-US" sz="1100" b="1" dirty="0" smtClean="0"/>
              <a:t>$123,000</a:t>
            </a:r>
            <a:endParaRPr lang="en-US" sz="1100" b="1" dirty="0"/>
          </a:p>
        </p:txBody>
      </p:sp>
      <p:sp>
        <p:nvSpPr>
          <p:cNvPr id="29" name="TextBox 28"/>
          <p:cNvSpPr txBox="1"/>
          <p:nvPr/>
        </p:nvSpPr>
        <p:spPr>
          <a:xfrm>
            <a:off x="3690893" y="4049684"/>
            <a:ext cx="793894" cy="430887"/>
          </a:xfrm>
          <a:prstGeom prst="rect">
            <a:avLst/>
          </a:prstGeom>
          <a:noFill/>
        </p:spPr>
        <p:txBody>
          <a:bodyPr wrap="square" rtlCol="0">
            <a:spAutoFit/>
          </a:bodyPr>
          <a:lstStyle/>
          <a:p>
            <a:pPr algn="ctr"/>
            <a:r>
              <a:rPr lang="en-US" sz="1100" b="1" dirty="0" smtClean="0"/>
              <a:t>$123,001-</a:t>
            </a:r>
          </a:p>
          <a:p>
            <a:pPr algn="ctr"/>
            <a:r>
              <a:rPr lang="en-US" sz="1100" b="1" dirty="0" smtClean="0"/>
              <a:t>$153,000</a:t>
            </a:r>
            <a:endParaRPr lang="en-US" sz="1100" b="1" dirty="0"/>
          </a:p>
        </p:txBody>
      </p:sp>
      <p:sp>
        <p:nvSpPr>
          <p:cNvPr id="30" name="TextBox 29"/>
          <p:cNvSpPr txBox="1"/>
          <p:nvPr/>
        </p:nvSpPr>
        <p:spPr>
          <a:xfrm>
            <a:off x="4641373" y="4038600"/>
            <a:ext cx="793894" cy="430887"/>
          </a:xfrm>
          <a:prstGeom prst="rect">
            <a:avLst/>
          </a:prstGeom>
          <a:noFill/>
        </p:spPr>
        <p:txBody>
          <a:bodyPr wrap="square" rtlCol="0">
            <a:spAutoFit/>
          </a:bodyPr>
          <a:lstStyle/>
          <a:p>
            <a:pPr algn="ctr"/>
            <a:r>
              <a:rPr lang="en-US" sz="1100" b="1" dirty="0" smtClean="0"/>
              <a:t>$153,001-</a:t>
            </a:r>
          </a:p>
          <a:p>
            <a:pPr algn="ctr"/>
            <a:r>
              <a:rPr lang="en-US" sz="1100" b="1" dirty="0" smtClean="0"/>
              <a:t>$183,000</a:t>
            </a:r>
            <a:endParaRPr lang="en-US" sz="1100" b="1" dirty="0"/>
          </a:p>
        </p:txBody>
      </p:sp>
      <p:sp>
        <p:nvSpPr>
          <p:cNvPr id="31" name="TextBox 30"/>
          <p:cNvSpPr txBox="1"/>
          <p:nvPr/>
        </p:nvSpPr>
        <p:spPr>
          <a:xfrm>
            <a:off x="5651740" y="4038599"/>
            <a:ext cx="793894" cy="430887"/>
          </a:xfrm>
          <a:prstGeom prst="rect">
            <a:avLst/>
          </a:prstGeom>
          <a:noFill/>
        </p:spPr>
        <p:txBody>
          <a:bodyPr wrap="square" rtlCol="0">
            <a:spAutoFit/>
          </a:bodyPr>
          <a:lstStyle/>
          <a:p>
            <a:pPr algn="ctr"/>
            <a:r>
              <a:rPr lang="en-US" sz="1100" b="1" dirty="0" smtClean="0"/>
              <a:t>$183,001-</a:t>
            </a:r>
          </a:p>
          <a:p>
            <a:pPr algn="ctr"/>
            <a:r>
              <a:rPr lang="en-US" sz="1100" b="1" dirty="0" smtClean="0"/>
              <a:t>$499,999</a:t>
            </a:r>
            <a:endParaRPr lang="en-US" sz="1100" b="1" dirty="0"/>
          </a:p>
        </p:txBody>
      </p:sp>
      <p:sp>
        <p:nvSpPr>
          <p:cNvPr id="32" name="TextBox 31"/>
          <p:cNvSpPr txBox="1"/>
          <p:nvPr/>
        </p:nvSpPr>
        <p:spPr>
          <a:xfrm>
            <a:off x="6597506" y="4048298"/>
            <a:ext cx="793894" cy="430887"/>
          </a:xfrm>
          <a:prstGeom prst="rect">
            <a:avLst/>
          </a:prstGeom>
          <a:noFill/>
        </p:spPr>
        <p:txBody>
          <a:bodyPr wrap="square" rtlCol="0">
            <a:spAutoFit/>
          </a:bodyPr>
          <a:lstStyle/>
          <a:p>
            <a:pPr algn="ctr"/>
            <a:r>
              <a:rPr lang="en-US" sz="1100" b="1" dirty="0" smtClean="0"/>
              <a:t>$500,000</a:t>
            </a:r>
          </a:p>
          <a:p>
            <a:pPr algn="ctr"/>
            <a:r>
              <a:rPr lang="en-US" sz="1100" b="1" dirty="0"/>
              <a:t>a</a:t>
            </a:r>
            <a:r>
              <a:rPr lang="en-US" sz="1100" b="1" dirty="0" smtClean="0"/>
              <a:t>nd above</a:t>
            </a:r>
            <a:endParaRPr lang="en-US" sz="1100" b="1" dirty="0"/>
          </a:p>
        </p:txBody>
      </p:sp>
      <p:sp>
        <p:nvSpPr>
          <p:cNvPr id="33" name="TextBox 32"/>
          <p:cNvSpPr txBox="1"/>
          <p:nvPr/>
        </p:nvSpPr>
        <p:spPr>
          <a:xfrm>
            <a:off x="2726822" y="4576435"/>
            <a:ext cx="793894" cy="261610"/>
          </a:xfrm>
          <a:prstGeom prst="rect">
            <a:avLst/>
          </a:prstGeom>
          <a:noFill/>
        </p:spPr>
        <p:txBody>
          <a:bodyPr wrap="square" rtlCol="0">
            <a:spAutoFit/>
          </a:bodyPr>
          <a:lstStyle/>
          <a:p>
            <a:pPr algn="ctr"/>
            <a:r>
              <a:rPr lang="en-US" sz="1100" b="1" dirty="0" smtClean="0">
                <a:solidFill>
                  <a:srgbClr val="FF0000"/>
                </a:solidFill>
              </a:rPr>
              <a:t>$230.80</a:t>
            </a:r>
            <a:endParaRPr lang="en-US" sz="1100" b="1" dirty="0">
              <a:solidFill>
                <a:srgbClr val="FF0000"/>
              </a:solidFill>
            </a:endParaRPr>
          </a:p>
        </p:txBody>
      </p:sp>
      <p:sp>
        <p:nvSpPr>
          <p:cNvPr id="34" name="TextBox 33"/>
          <p:cNvSpPr txBox="1"/>
          <p:nvPr/>
        </p:nvSpPr>
        <p:spPr>
          <a:xfrm>
            <a:off x="3686937" y="4576435"/>
            <a:ext cx="793894" cy="261610"/>
          </a:xfrm>
          <a:prstGeom prst="rect">
            <a:avLst/>
          </a:prstGeom>
          <a:noFill/>
        </p:spPr>
        <p:txBody>
          <a:bodyPr wrap="square" rtlCol="0">
            <a:spAutoFit/>
          </a:bodyPr>
          <a:lstStyle/>
          <a:p>
            <a:pPr algn="ctr"/>
            <a:r>
              <a:rPr lang="en-US" sz="1100" b="1" dirty="0" smtClean="0">
                <a:solidFill>
                  <a:srgbClr val="FF0000"/>
                </a:solidFill>
              </a:rPr>
              <a:t>$329.70</a:t>
            </a:r>
            <a:endParaRPr lang="en-US" sz="1100" b="1" dirty="0">
              <a:solidFill>
                <a:srgbClr val="FF0000"/>
              </a:solidFill>
            </a:endParaRPr>
          </a:p>
        </p:txBody>
      </p:sp>
      <p:sp>
        <p:nvSpPr>
          <p:cNvPr id="35" name="TextBox 34"/>
          <p:cNvSpPr txBox="1"/>
          <p:nvPr/>
        </p:nvSpPr>
        <p:spPr>
          <a:xfrm>
            <a:off x="4619632" y="4576435"/>
            <a:ext cx="793894" cy="261610"/>
          </a:xfrm>
          <a:prstGeom prst="rect">
            <a:avLst/>
          </a:prstGeom>
          <a:noFill/>
        </p:spPr>
        <p:txBody>
          <a:bodyPr wrap="square" rtlCol="0">
            <a:spAutoFit/>
          </a:bodyPr>
          <a:lstStyle/>
          <a:p>
            <a:pPr algn="ctr"/>
            <a:r>
              <a:rPr lang="en-US" sz="1100" b="1" dirty="0" smtClean="0">
                <a:solidFill>
                  <a:srgbClr val="FF0000"/>
                </a:solidFill>
              </a:rPr>
              <a:t>$428.60</a:t>
            </a:r>
            <a:endParaRPr lang="en-US" sz="1100" b="1" dirty="0">
              <a:solidFill>
                <a:srgbClr val="FF0000"/>
              </a:solidFill>
            </a:endParaRPr>
          </a:p>
        </p:txBody>
      </p:sp>
      <p:sp>
        <p:nvSpPr>
          <p:cNvPr id="36" name="TextBox 35"/>
          <p:cNvSpPr txBox="1"/>
          <p:nvPr/>
        </p:nvSpPr>
        <p:spPr>
          <a:xfrm>
            <a:off x="5635443" y="4576435"/>
            <a:ext cx="793894" cy="261610"/>
          </a:xfrm>
          <a:prstGeom prst="rect">
            <a:avLst/>
          </a:prstGeom>
          <a:noFill/>
        </p:spPr>
        <p:txBody>
          <a:bodyPr wrap="square" rtlCol="0">
            <a:spAutoFit/>
          </a:bodyPr>
          <a:lstStyle/>
          <a:p>
            <a:pPr algn="ctr"/>
            <a:r>
              <a:rPr lang="en-US" sz="1100" b="1" dirty="0" smtClean="0">
                <a:solidFill>
                  <a:srgbClr val="FF0000"/>
                </a:solidFill>
              </a:rPr>
              <a:t>$527.50</a:t>
            </a:r>
            <a:endParaRPr lang="en-US" sz="1100" b="1" dirty="0">
              <a:solidFill>
                <a:srgbClr val="FF0000"/>
              </a:solidFill>
            </a:endParaRPr>
          </a:p>
        </p:txBody>
      </p:sp>
      <p:sp>
        <p:nvSpPr>
          <p:cNvPr id="37" name="TextBox 36"/>
          <p:cNvSpPr txBox="1"/>
          <p:nvPr/>
        </p:nvSpPr>
        <p:spPr>
          <a:xfrm>
            <a:off x="6524665" y="4572000"/>
            <a:ext cx="793894" cy="261610"/>
          </a:xfrm>
          <a:prstGeom prst="rect">
            <a:avLst/>
          </a:prstGeom>
          <a:noFill/>
        </p:spPr>
        <p:txBody>
          <a:bodyPr wrap="square" rtlCol="0">
            <a:spAutoFit/>
          </a:bodyPr>
          <a:lstStyle/>
          <a:p>
            <a:pPr algn="ctr"/>
            <a:r>
              <a:rPr lang="en-US" sz="1100" b="1" dirty="0" smtClean="0">
                <a:solidFill>
                  <a:srgbClr val="FF0000"/>
                </a:solidFill>
              </a:rPr>
              <a:t>$560.50</a:t>
            </a:r>
            <a:endParaRPr lang="en-US" sz="1100" b="1" dirty="0">
              <a:solidFill>
                <a:srgbClr val="FF0000"/>
              </a:solidFill>
            </a:endParaRPr>
          </a:p>
        </p:txBody>
      </p:sp>
      <p:sp>
        <p:nvSpPr>
          <p:cNvPr id="45" name="TextBox 44"/>
          <p:cNvSpPr txBox="1"/>
          <p:nvPr/>
        </p:nvSpPr>
        <p:spPr>
          <a:xfrm>
            <a:off x="492953" y="4469486"/>
            <a:ext cx="1143000" cy="430887"/>
          </a:xfrm>
          <a:prstGeom prst="rect">
            <a:avLst/>
          </a:prstGeom>
          <a:noFill/>
        </p:spPr>
        <p:txBody>
          <a:bodyPr wrap="square" rtlCol="0">
            <a:spAutoFit/>
          </a:bodyPr>
          <a:lstStyle/>
          <a:p>
            <a:r>
              <a:rPr lang="en-US" sz="1100" b="1" dirty="0" smtClean="0"/>
              <a:t>My monthly</a:t>
            </a:r>
          </a:p>
          <a:p>
            <a:r>
              <a:rPr lang="en-US" sz="1100" b="1" dirty="0" smtClean="0"/>
              <a:t>Part B costs:</a:t>
            </a:r>
            <a:endParaRPr lang="en-US" sz="1100" b="1" dirty="0"/>
          </a:p>
        </p:txBody>
      </p:sp>
    </p:spTree>
    <p:extLst>
      <p:ext uri="{BB962C8B-B14F-4D97-AF65-F5344CB8AC3E}">
        <p14:creationId xmlns:p14="http://schemas.microsoft.com/office/powerpoint/2010/main" val="19149766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don’t get with A&amp;B</a:t>
            </a:r>
            <a:endParaRPr lang="en-US" dirty="0"/>
          </a:p>
        </p:txBody>
      </p:sp>
      <p:sp>
        <p:nvSpPr>
          <p:cNvPr id="3" name="Content Placeholder 2"/>
          <p:cNvSpPr>
            <a:spLocks noGrp="1"/>
          </p:cNvSpPr>
          <p:nvPr>
            <p:ph idx="1"/>
          </p:nvPr>
        </p:nvSpPr>
        <p:spPr>
          <a:xfrm>
            <a:off x="990600" y="1737361"/>
            <a:ext cx="43350674" cy="23841201"/>
          </a:xfrm>
        </p:spPr>
        <p:txBody>
          <a:bodyPr>
            <a:normAutofit/>
          </a:bodyPr>
          <a:lstStyle/>
          <a:p>
            <a:pPr marL="0" indent="0">
              <a:lnSpc>
                <a:spcPct val="150000"/>
              </a:lnSpc>
              <a:spcBef>
                <a:spcPts val="0"/>
              </a:spcBef>
              <a:spcAft>
                <a:spcPts val="1200"/>
              </a:spcAft>
              <a:buNone/>
            </a:pPr>
            <a:r>
              <a:rPr lang="en-US" sz="3300" dirty="0" smtClean="0"/>
              <a:t>Original Medicare doesn’t cover</a:t>
            </a:r>
          </a:p>
          <a:p>
            <a:pPr lvl="2">
              <a:lnSpc>
                <a:spcPct val="100000"/>
              </a:lnSpc>
              <a:spcBef>
                <a:spcPts val="0"/>
              </a:spcBef>
              <a:spcAft>
                <a:spcPts val="1800"/>
              </a:spcAft>
              <a:buFont typeface="Wingdings" panose="05000000000000000000" pitchFamily="2" charset="2"/>
              <a:buChar char="§"/>
            </a:pPr>
            <a:r>
              <a:rPr lang="en-US" sz="2400" dirty="0" smtClean="0"/>
              <a:t> Dental</a:t>
            </a:r>
          </a:p>
          <a:p>
            <a:pPr lvl="2">
              <a:lnSpc>
                <a:spcPct val="100000"/>
              </a:lnSpc>
              <a:spcBef>
                <a:spcPts val="0"/>
              </a:spcBef>
              <a:spcAft>
                <a:spcPts val="1800"/>
              </a:spcAft>
              <a:buFont typeface="Wingdings" panose="05000000000000000000" pitchFamily="2" charset="2"/>
              <a:buChar char="§"/>
            </a:pPr>
            <a:r>
              <a:rPr lang="en-US" sz="2400" dirty="0" smtClean="0"/>
              <a:t> Vision</a:t>
            </a:r>
          </a:p>
          <a:p>
            <a:pPr lvl="2">
              <a:lnSpc>
                <a:spcPct val="100000"/>
              </a:lnSpc>
              <a:spcBef>
                <a:spcPts val="0"/>
              </a:spcBef>
              <a:spcAft>
                <a:spcPts val="1800"/>
              </a:spcAft>
              <a:buFont typeface="Wingdings" panose="05000000000000000000" pitchFamily="2" charset="2"/>
              <a:buChar char="§"/>
            </a:pPr>
            <a:r>
              <a:rPr lang="en-US" sz="2400" dirty="0" smtClean="0"/>
              <a:t> Prescription Drugs</a:t>
            </a:r>
          </a:p>
          <a:p>
            <a:pPr lvl="2">
              <a:lnSpc>
                <a:spcPct val="100000"/>
              </a:lnSpc>
              <a:spcBef>
                <a:spcPts val="0"/>
              </a:spcBef>
              <a:spcAft>
                <a:spcPts val="1800"/>
              </a:spcAft>
              <a:buFont typeface="Wingdings" panose="05000000000000000000" pitchFamily="2" charset="2"/>
              <a:buChar char="§"/>
            </a:pPr>
            <a:r>
              <a:rPr lang="en-US" sz="2400" dirty="0" smtClean="0"/>
              <a:t> Hearing</a:t>
            </a:r>
          </a:p>
          <a:p>
            <a:pPr lvl="2">
              <a:lnSpc>
                <a:spcPct val="100000"/>
              </a:lnSpc>
              <a:spcBef>
                <a:spcPts val="0"/>
              </a:spcBef>
              <a:spcAft>
                <a:spcPts val="1800"/>
              </a:spcAft>
              <a:buFont typeface="Wingdings" panose="05000000000000000000" pitchFamily="2" charset="2"/>
              <a:buChar char="§"/>
            </a:pPr>
            <a:r>
              <a:rPr lang="en-US" sz="2400" dirty="0" smtClean="0"/>
              <a:t> Help with long-term care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244" y="2499428"/>
            <a:ext cx="1707524" cy="16953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575627"/>
            <a:ext cx="1629631" cy="16191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6618" y="4097579"/>
            <a:ext cx="1899614" cy="17468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3792779"/>
            <a:ext cx="2438400" cy="2227021"/>
          </a:xfrm>
          <a:prstGeom prst="rect">
            <a:avLst/>
          </a:prstGeom>
        </p:spPr>
      </p:pic>
    </p:spTree>
    <p:extLst>
      <p:ext uri="{BB962C8B-B14F-4D97-AF65-F5344CB8AC3E}">
        <p14:creationId xmlns:p14="http://schemas.microsoft.com/office/powerpoint/2010/main" val="21638185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20639</TotalTime>
  <Words>2777</Words>
  <Application>Microsoft Office PowerPoint</Application>
  <PresentationFormat>On-screen Show (4:3)</PresentationFormat>
  <Paragraphs>204</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Edwardian Script ITC</vt:lpstr>
      <vt:lpstr>Times New Roman</vt:lpstr>
      <vt:lpstr>Wingdings</vt:lpstr>
      <vt:lpstr>Retrospect</vt:lpstr>
      <vt:lpstr>Logo</vt:lpstr>
      <vt:lpstr>When do you sign up for Medicare?</vt:lpstr>
      <vt:lpstr>How do you sign up for Medicare?</vt:lpstr>
      <vt:lpstr>How do you sign up for Medicare?</vt:lpstr>
      <vt:lpstr>Original Medicare</vt:lpstr>
      <vt:lpstr>Part A Hospital Care Premium Free</vt:lpstr>
      <vt:lpstr>Part B Medical Services $164.90 monthly premium*</vt:lpstr>
      <vt:lpstr>About that Part B Premium</vt:lpstr>
      <vt:lpstr>What you don’t get with A&amp;B</vt:lpstr>
      <vt:lpstr>When you DELAY Part B</vt:lpstr>
      <vt:lpstr>Now Where Do You Go…</vt:lpstr>
      <vt:lpstr>Retiree* or Union Plan</vt:lpstr>
      <vt:lpstr>Medicare Supplement</vt:lpstr>
      <vt:lpstr>When it’s the best path</vt:lpstr>
      <vt:lpstr>Medicare Advantage</vt:lpstr>
      <vt:lpstr>When it’s the best path</vt:lpstr>
      <vt:lpstr>Prescription Drugs</vt:lpstr>
      <vt:lpstr>Extra Help with Rx</vt:lpstr>
      <vt:lpstr>2023 Rx Gap</vt:lpstr>
      <vt:lpstr>Have 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Palmer</dc:creator>
  <cp:lastModifiedBy>Sophie Birkholt</cp:lastModifiedBy>
  <cp:revision>207</cp:revision>
  <cp:lastPrinted>2019-11-12T22:41:11Z</cp:lastPrinted>
  <dcterms:created xsi:type="dcterms:W3CDTF">2016-02-10T14:27:43Z</dcterms:created>
  <dcterms:modified xsi:type="dcterms:W3CDTF">2023-07-05T21:24:56Z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